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8B7D4-251F-F404-D49F-A24E3C629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015541E-65EA-2A2E-2540-C8EB83295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21AB71A-F6FB-DA64-A668-7CA02E177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6B8D15-F1DD-AE5C-323F-E9FBBCF9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C3C1B3-41B4-3C15-C918-7F91931A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900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EAA46-8A0C-D80F-6840-B73B564D8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29805D9-0088-AB6F-C6AE-2A37499A5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6BDA42A-70CB-624E-5E7A-9E3A6F03E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9273D9-D0CB-3691-E34D-B501DFB1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7D9691-2503-3931-B15B-ABB70CFA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653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9E50404-DE78-5438-1776-B475E7B9A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8FC51BB-58C7-45EF-3385-EA680BF6C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C78582-5093-F3B4-04B1-4197FA03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47C5EA-2CCC-C542-DB0B-C7FED9F9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1C191C6-4494-48A1-125E-B20CF18E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11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54C1F-B653-A89E-E442-5CE76A81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E07CF1-238A-9995-8488-EA136C1E7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27E403-971F-51FB-573E-A24F7A9EF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9A0777-EC3E-B088-93AA-89A5F620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7587F7-7075-8271-0230-B1B53CFE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32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69225-D110-9579-EF1E-A0B40AB0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A67DC0-72BD-8E8D-9637-BCC1387D7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D6350D7-47EB-AA5D-0140-A99B3D8BC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61B959-4B73-AA96-DAA8-4E03E962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01C0780-1A95-09EA-CB18-AC053E60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4791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072C2-669C-0DC3-4444-439980A80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28ED3F5-A325-F8DE-9739-AFDBFA26F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66565AB-71F3-BC67-D356-0E29D8C6B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F65A13-BA13-51D2-6F77-289CDBF7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4CE3E36-CADD-D2ED-BBE0-5B8190081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F5CC74D-86A2-E9D7-5333-9A0F1CAA4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03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91A22-2A0D-9F10-5FDB-803648470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A59130B-A022-68F8-C3BA-79BEF419A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FFFB324-5941-C186-047D-114AC1419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008E13A-CEF9-9DAE-94C8-375A520EC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DA18B32-AFD2-2310-4EA7-3DD98889B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00EDBFE-9984-5177-E28A-C3CB6040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39C92DB-3D38-6DA6-D29F-8CF2058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5093C06-290A-85D5-9B80-E9C14174D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030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0F2A4-993D-EC59-1D8E-104C3133D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4A18020-DCE0-BBE2-03DE-1B23C9AC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15C0FEF-40ED-E978-E910-B2391141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141573E-AC46-CE34-6818-C9B5618A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992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A1DC1D3-39F4-5185-9CF5-84479036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5829F4A-1733-44EC-10A9-DB767DC8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C577E65-BCFD-5BD2-E057-B16B2E55D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912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63A448-233C-6909-F628-495ED95E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40EE51E-241D-F1A3-5D5C-E23386531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2C8A221-E5B7-C2FE-A03B-D89B0ED0E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1DE0857-D7F1-DBFE-9A7B-1A9CBB8EC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CB3759B-FA63-766D-D6D6-F25DC10B3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20D57F4-6A3D-88C9-9AED-2DB46307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94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B69D1-93DD-B43F-38E5-21E66E51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C4A9DA3-ADD7-96C7-FD41-A691D9DE8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F3D76FB-C2ED-8099-EB99-5B4812BCC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DB37355-4C3C-689D-8053-0D54E082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D867542-8750-2E8E-BB34-C7EB5617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BEE1C39-C065-9E20-58D6-8811F09F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08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D998ABE-A036-5586-11B8-DDDC4D8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EE69E4-19EA-0E46-27FB-2F419881D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C4F687-307F-6380-46ED-0DB6E6D66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3881-23DE-4F4C-A3B4-5275C4080FE3}" type="datetimeFigureOut">
              <a:rPr lang="da-DK" smtClean="0"/>
              <a:t>07-07-2022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E9530B-F2E6-8CB8-330A-59E9F3684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E700C0-3378-B43F-EA5F-C20959AE9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01C9-DFE8-49DD-9C97-C25F8F0F072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486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FF179D7F-6932-BFAA-4905-1BD921C07D6F}"/>
              </a:ext>
            </a:extLst>
          </p:cNvPr>
          <p:cNvSpPr txBox="1"/>
          <p:nvPr/>
        </p:nvSpPr>
        <p:spPr>
          <a:xfrm>
            <a:off x="133350" y="200025"/>
            <a:ext cx="407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[Fane under Boliga </a:t>
            </a:r>
            <a:r>
              <a:rPr lang="da-DK" dirty="0"/>
              <a:t>Mægler: Sagsoverblik</a:t>
            </a:r>
            <a:r>
              <a:rPr lang="en-US" dirty="0"/>
              <a:t>]</a:t>
            </a:r>
            <a:endParaRPr lang="da-DK" dirty="0"/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B7F59790-5BB2-7F3B-1CF6-1AC0C2F6F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78507"/>
              </p:ext>
            </p:extLst>
          </p:nvPr>
        </p:nvGraphicFramePr>
        <p:xfrm>
          <a:off x="1500664" y="1608899"/>
          <a:ext cx="740856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1465">
                  <a:extLst>
                    <a:ext uri="{9D8B030D-6E8A-4147-A177-3AD203B41FA5}">
                      <a16:colId xmlns:a16="http://schemas.microsoft.com/office/drawing/2014/main" val="49978332"/>
                    </a:ext>
                  </a:extLst>
                </a:gridCol>
                <a:gridCol w="337577">
                  <a:extLst>
                    <a:ext uri="{9D8B030D-6E8A-4147-A177-3AD203B41FA5}">
                      <a16:colId xmlns:a16="http://schemas.microsoft.com/office/drawing/2014/main" val="3275187739"/>
                    </a:ext>
                  </a:extLst>
                </a:gridCol>
                <a:gridCol w="2469521">
                  <a:extLst>
                    <a:ext uri="{9D8B030D-6E8A-4147-A177-3AD203B41FA5}">
                      <a16:colId xmlns:a16="http://schemas.microsoft.com/office/drawing/2014/main" val="2914564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Sager</a:t>
                      </a:r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2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Marstalgade 1,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/>
                        <a:t>Til salg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5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Østergade 25,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/>
                        <a:t>Til salg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19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/>
                        <a:t>Vestergade 40,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/>
                        <a:t>Retur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00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/>
                        <a:t>Bakken 121,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/>
                        <a:t>Solgt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238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/>
                        <a:t>Havblik 8,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/>
                        <a:t>Solgt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22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738604"/>
                  </a:ext>
                </a:extLst>
              </a:tr>
            </a:tbl>
          </a:graphicData>
        </a:graphic>
      </p:graphicFrame>
      <p:sp>
        <p:nvSpPr>
          <p:cNvPr id="15" name="Taleboble: rektangel 14">
            <a:extLst>
              <a:ext uri="{FF2B5EF4-FFF2-40B4-BE49-F238E27FC236}">
                <a16:creationId xmlns:a16="http://schemas.microsoft.com/office/drawing/2014/main" id="{E59A015E-6FE5-8323-E2CB-1A1A7997EEA8}"/>
              </a:ext>
            </a:extLst>
          </p:cNvPr>
          <p:cNvSpPr/>
          <p:nvPr/>
        </p:nvSpPr>
        <p:spPr>
          <a:xfrm>
            <a:off x="9357696" y="569357"/>
            <a:ext cx="2710382" cy="1335643"/>
          </a:xfrm>
          <a:prstGeom prst="wedgeRectCallout">
            <a:avLst>
              <a:gd name="adj1" fmla="val -61416"/>
              <a:gd name="adj2" fmla="val 703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>
                <a:solidFill>
                  <a:schemeClr val="tx1"/>
                </a:solidFill>
              </a:rPr>
              <a:t>Dropdown med tre typer status:</a:t>
            </a:r>
          </a:p>
          <a:p>
            <a:r>
              <a:rPr lang="da-DK" sz="1200">
                <a:solidFill>
                  <a:schemeClr val="tx1"/>
                </a:solidFill>
              </a:rPr>
              <a:t>Til salg</a:t>
            </a:r>
          </a:p>
          <a:p>
            <a:r>
              <a:rPr lang="da-DK" sz="1200">
                <a:solidFill>
                  <a:schemeClr val="tx1"/>
                </a:solidFill>
              </a:rPr>
              <a:t>Solgt</a:t>
            </a:r>
          </a:p>
          <a:p>
            <a:r>
              <a:rPr lang="da-DK" sz="1200">
                <a:solidFill>
                  <a:schemeClr val="tx1"/>
                </a:solidFill>
              </a:rPr>
              <a:t>Retur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EC020DAA-8619-E441-0F3D-BCF641FE4C28}"/>
              </a:ext>
            </a:extLst>
          </p:cNvPr>
          <p:cNvSpPr/>
          <p:nvPr/>
        </p:nvSpPr>
        <p:spPr>
          <a:xfrm>
            <a:off x="8418136" y="2096202"/>
            <a:ext cx="207390" cy="1861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9C652D32-BC0A-136A-132B-ABDFE8CC16F9}"/>
              </a:ext>
            </a:extLst>
          </p:cNvPr>
          <p:cNvSpPr txBox="1"/>
          <p:nvPr/>
        </p:nvSpPr>
        <p:spPr>
          <a:xfrm>
            <a:off x="549707" y="4757999"/>
            <a:ext cx="88079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Flow:</a:t>
            </a:r>
          </a:p>
          <a:p>
            <a:r>
              <a:rPr lang="da-DK" sz="1400" dirty="0"/>
              <a:t>1. Sager hentes ind hver nat via normalt sagsfeed. Status for nye sager er ”Til salg”.</a:t>
            </a:r>
          </a:p>
          <a:p>
            <a:r>
              <a:rPr lang="da-DK" sz="1400" dirty="0"/>
              <a:t>2. Tinglysning tjekkes for solgte hver nat. Hvis solgt ændres status til “solgt”.</a:t>
            </a:r>
          </a:p>
          <a:p>
            <a:r>
              <a:rPr lang="da-DK" sz="1400" dirty="0"/>
              <a:t>3. Begge dele vises i mæglerens Boliga-univers under en ny fane.</a:t>
            </a:r>
          </a:p>
          <a:p>
            <a:r>
              <a:rPr lang="da-DK" sz="1400" dirty="0"/>
              <a:t>4. Boliga sender mail til mægler med reminder om at opdatere listen / ringer op.</a:t>
            </a:r>
          </a:p>
          <a:p>
            <a:r>
              <a:rPr lang="da-DK" sz="1400" dirty="0"/>
              <a:t>5. Mægler (og evt. salgsmedarbejder) gennemgår listen (salgsmedarbejderen skal kunne logge ind og se mæglers liste)</a:t>
            </a:r>
          </a:p>
          <a:p>
            <a:r>
              <a:rPr lang="da-DK" sz="1400" dirty="0"/>
              <a:t>6. Mægler opdaterer sager og trykker ”Opdater”. Status ændres jf. boks ovenfor.</a:t>
            </a:r>
          </a:p>
          <a:p>
            <a:endParaRPr lang="da-DK" sz="1400" dirty="0"/>
          </a:p>
        </p:txBody>
      </p:sp>
      <p:sp>
        <p:nvSpPr>
          <p:cNvPr id="21" name="Rektangel: afrundede hjørner 20">
            <a:extLst>
              <a:ext uri="{FF2B5EF4-FFF2-40B4-BE49-F238E27FC236}">
                <a16:creationId xmlns:a16="http://schemas.microsoft.com/office/drawing/2014/main" id="{1731184C-DFE6-5335-B4A6-17AA807ACE27}"/>
              </a:ext>
            </a:extLst>
          </p:cNvPr>
          <p:cNvSpPr/>
          <p:nvPr/>
        </p:nvSpPr>
        <p:spPr>
          <a:xfrm>
            <a:off x="6790591" y="4208533"/>
            <a:ext cx="1404594" cy="456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>
                <a:solidFill>
                  <a:schemeClr val="tx1"/>
                </a:solidFill>
              </a:rPr>
              <a:t>Opdater</a:t>
            </a:r>
          </a:p>
        </p:txBody>
      </p:sp>
      <p:sp>
        <p:nvSpPr>
          <p:cNvPr id="22" name="Taleboble: rektangel 21">
            <a:extLst>
              <a:ext uri="{FF2B5EF4-FFF2-40B4-BE49-F238E27FC236}">
                <a16:creationId xmlns:a16="http://schemas.microsoft.com/office/drawing/2014/main" id="{16F4AC04-C118-73EB-D7E9-4D7DDD4514AE}"/>
              </a:ext>
            </a:extLst>
          </p:cNvPr>
          <p:cNvSpPr/>
          <p:nvPr/>
        </p:nvSpPr>
        <p:spPr>
          <a:xfrm>
            <a:off x="9336145" y="2663678"/>
            <a:ext cx="2710382" cy="1335643"/>
          </a:xfrm>
          <a:prstGeom prst="wedgeRectCallout">
            <a:avLst>
              <a:gd name="adj1" fmla="val -93414"/>
              <a:gd name="adj2" fmla="val 759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a-DK" sz="1200" dirty="0">
                <a:solidFill>
                  <a:schemeClr val="tx1"/>
                </a:solidFill>
              </a:rPr>
              <a:t>Opdaterer listen:</a:t>
            </a:r>
          </a:p>
          <a:p>
            <a:r>
              <a:rPr lang="da-DK" sz="1200" dirty="0">
                <a:solidFill>
                  <a:schemeClr val="tx1"/>
                </a:solidFill>
              </a:rPr>
              <a:t>1. Solgt-markerede: Datostemples og sendes til fakturering og sende til listen under fanen ”Faktureringsoverblik”</a:t>
            </a:r>
          </a:p>
          <a:p>
            <a:r>
              <a:rPr lang="da-DK" sz="1200" dirty="0">
                <a:solidFill>
                  <a:schemeClr val="tx1"/>
                </a:solidFill>
              </a:rPr>
              <a:t>2. Retur: Fjernes fra listen</a:t>
            </a:r>
          </a:p>
          <a:p>
            <a:r>
              <a:rPr lang="da-DK" sz="1200" dirty="0">
                <a:solidFill>
                  <a:schemeClr val="tx1"/>
                </a:solidFill>
              </a:rPr>
              <a:t>3. Til salg: Forbliver på listen</a:t>
            </a:r>
          </a:p>
          <a:p>
            <a:r>
              <a:rPr lang="da-DK" sz="1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27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FF179D7F-6932-BFAA-4905-1BD921C07D6F}"/>
              </a:ext>
            </a:extLst>
          </p:cNvPr>
          <p:cNvSpPr txBox="1"/>
          <p:nvPr/>
        </p:nvSpPr>
        <p:spPr>
          <a:xfrm>
            <a:off x="133350" y="200025"/>
            <a:ext cx="4817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[Fane under Boliga </a:t>
            </a:r>
            <a:r>
              <a:rPr lang="da-DK" dirty="0"/>
              <a:t>Mægler: Faktureringsoverblik</a:t>
            </a:r>
            <a:r>
              <a:rPr lang="en-US" dirty="0"/>
              <a:t>]</a:t>
            </a:r>
            <a:endParaRPr lang="da-DK" dirty="0"/>
          </a:p>
        </p:txBody>
      </p:sp>
      <p:graphicFrame>
        <p:nvGraphicFramePr>
          <p:cNvPr id="14" name="Tabel 14">
            <a:extLst>
              <a:ext uri="{FF2B5EF4-FFF2-40B4-BE49-F238E27FC236}">
                <a16:creationId xmlns:a16="http://schemas.microsoft.com/office/drawing/2014/main" id="{B7F59790-5BB2-7F3B-1CF6-1AC0C2F6F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60927"/>
              </p:ext>
            </p:extLst>
          </p:nvPr>
        </p:nvGraphicFramePr>
        <p:xfrm>
          <a:off x="2122833" y="2221374"/>
          <a:ext cx="7408563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1465">
                  <a:extLst>
                    <a:ext uri="{9D8B030D-6E8A-4147-A177-3AD203B41FA5}">
                      <a16:colId xmlns:a16="http://schemas.microsoft.com/office/drawing/2014/main" val="49978332"/>
                    </a:ext>
                  </a:extLst>
                </a:gridCol>
                <a:gridCol w="337577">
                  <a:extLst>
                    <a:ext uri="{9D8B030D-6E8A-4147-A177-3AD203B41FA5}">
                      <a16:colId xmlns:a16="http://schemas.microsoft.com/office/drawing/2014/main" val="3275187739"/>
                    </a:ext>
                  </a:extLst>
                </a:gridCol>
                <a:gridCol w="2469521">
                  <a:extLst>
                    <a:ext uri="{9D8B030D-6E8A-4147-A177-3AD203B41FA5}">
                      <a16:colId xmlns:a16="http://schemas.microsoft.com/office/drawing/2014/main" val="29145641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Sager </a:t>
                      </a:r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da-DK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42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/>
                        <a:t>Bakken 121,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/>
                        <a:t>Solgt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5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noProof="0" dirty="0"/>
                        <a:t>Havblik 8, 5700 Svendborg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noProof="0" dirty="0"/>
                        <a:t>Solgt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19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002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238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3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222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738604"/>
                  </a:ext>
                </a:extLst>
              </a:tr>
            </a:tbl>
          </a:graphicData>
        </a:graphic>
      </p:graphicFrame>
      <p:sp>
        <p:nvSpPr>
          <p:cNvPr id="20" name="Tekstfelt 19">
            <a:extLst>
              <a:ext uri="{FF2B5EF4-FFF2-40B4-BE49-F238E27FC236}">
                <a16:creationId xmlns:a16="http://schemas.microsoft.com/office/drawing/2014/main" id="{9C652D32-BC0A-136A-132B-ABDFE8CC16F9}"/>
              </a:ext>
            </a:extLst>
          </p:cNvPr>
          <p:cNvSpPr txBox="1"/>
          <p:nvPr/>
        </p:nvSpPr>
        <p:spPr>
          <a:xfrm>
            <a:off x="659876" y="5249101"/>
            <a:ext cx="56432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Flow:</a:t>
            </a:r>
          </a:p>
          <a:p>
            <a:pPr marL="342900" indent="-342900">
              <a:buAutoNum type="arabicPeriod"/>
            </a:pPr>
            <a:r>
              <a:rPr lang="da-DK" sz="1400" dirty="0"/>
              <a:t>Solgte vises efter den måned, hvori de er datostemplet.</a:t>
            </a:r>
          </a:p>
          <a:p>
            <a:pPr marL="342900" indent="-342900">
              <a:buAutoNum type="arabicPeriod"/>
            </a:pPr>
            <a:r>
              <a:rPr lang="da-DK" sz="1400" dirty="0"/>
              <a:t>Sager overføres til fakturering i e-conomic (sker det automatisk i dag?)</a:t>
            </a:r>
          </a:p>
          <a:p>
            <a:endParaRPr lang="da-DK" sz="1400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029FCF81-EAA6-4812-6332-ECB20B033DDE}"/>
              </a:ext>
            </a:extLst>
          </p:cNvPr>
          <p:cNvSpPr txBox="1"/>
          <p:nvPr/>
        </p:nvSpPr>
        <p:spPr>
          <a:xfrm>
            <a:off x="672691" y="1036948"/>
            <a:ext cx="325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Drop-</a:t>
            </a:r>
            <a:r>
              <a:rPr lang="da-DK" dirty="0" err="1"/>
              <a:t>down</a:t>
            </a:r>
            <a:r>
              <a:rPr lang="en-US" dirty="0"/>
              <a:t> med </a:t>
            </a:r>
            <a:r>
              <a:rPr lang="da-DK" dirty="0"/>
              <a:t>månedsoversigt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21CD597-5274-044F-16F6-DD5E7FB05861}"/>
              </a:ext>
            </a:extLst>
          </p:cNvPr>
          <p:cNvSpPr txBox="1"/>
          <p:nvPr/>
        </p:nvSpPr>
        <p:spPr>
          <a:xfrm>
            <a:off x="659876" y="2221374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Juni 2022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9B873CC-A23A-32AA-9291-36C8EA0A6B71}"/>
              </a:ext>
            </a:extLst>
          </p:cNvPr>
          <p:cNvSpPr txBox="1"/>
          <p:nvPr/>
        </p:nvSpPr>
        <p:spPr>
          <a:xfrm>
            <a:off x="659876" y="1852042"/>
            <a:ext cx="91403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</a:bodyPr>
          <a:lstStyle/>
          <a:p>
            <a:r>
              <a:rPr lang="da-DK" dirty="0"/>
              <a:t>Måned:</a:t>
            </a:r>
          </a:p>
        </p:txBody>
      </p:sp>
    </p:spTree>
    <p:extLst>
      <p:ext uri="{BB962C8B-B14F-4D97-AF65-F5344CB8AC3E}">
        <p14:creationId xmlns:p14="http://schemas.microsoft.com/office/powerpoint/2010/main" val="212393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A0D6E3FA-B174-CF87-7154-92A6D9752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6219"/>
            <a:ext cx="12192000" cy="50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5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9C2695F18984D8FAD95955B853407" ma:contentTypeVersion="14" ma:contentTypeDescription="Opret et nyt dokument." ma:contentTypeScope="" ma:versionID="2e3906b6505aa804194a71a360e4ab29">
  <xsd:schema xmlns:xsd="http://www.w3.org/2001/XMLSchema" xmlns:xs="http://www.w3.org/2001/XMLSchema" xmlns:p="http://schemas.microsoft.com/office/2006/metadata/properties" xmlns:ns2="f4577474-353b-422d-93a5-77ff5abf7443" xmlns:ns3="9cbb2f43-1edc-4ca4-9ebf-b4e9d442027e" targetNamespace="http://schemas.microsoft.com/office/2006/metadata/properties" ma:root="true" ma:fieldsID="b6f5d62c867a98d8171df3131ccd15e2" ns2:_="" ns3:_="">
    <xsd:import namespace="f4577474-353b-422d-93a5-77ff5abf7443"/>
    <xsd:import namespace="9cbb2f43-1edc-4ca4-9ebf-b4e9d442027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77474-353b-422d-93a5-77ff5abf7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ba57705-b991-475a-9153-813bdf624f3c}" ma:internalName="TaxCatchAll" ma:showField="CatchAllData" ma:web="f4577474-353b-422d-93a5-77ff5abf74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b2f43-1edc-4ca4-9ebf-b4e9d4420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ledmærker" ma:readOnly="false" ma:fieldId="{5cf76f15-5ced-4ddc-b409-7134ff3c332f}" ma:taxonomyMulti="true" ma:sspId="0df840ac-f7fc-41f9-90b9-d1d54ee899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B970D9-98B5-43FE-9A82-61236D1E386B}"/>
</file>

<file path=customXml/itemProps2.xml><?xml version="1.0" encoding="utf-8"?>
<ds:datastoreItem xmlns:ds="http://schemas.openxmlformats.org/officeDocument/2006/customXml" ds:itemID="{851C0348-9544-427B-BC7A-E3E28D528B7A}"/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253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Carsten Rysgaard</dc:creator>
  <cp:lastModifiedBy>Ann-Louise Teller</cp:lastModifiedBy>
  <cp:revision>3</cp:revision>
  <dcterms:created xsi:type="dcterms:W3CDTF">2022-07-06T09:14:12Z</dcterms:created>
  <dcterms:modified xsi:type="dcterms:W3CDTF">2022-07-07T09:35:46Z</dcterms:modified>
</cp:coreProperties>
</file>