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56" r:id="rId5"/>
    <p:sldId id="312" r:id="rId6"/>
    <p:sldId id="381" r:id="rId7"/>
    <p:sldId id="397" r:id="rId8"/>
    <p:sldId id="389" r:id="rId9"/>
    <p:sldId id="302" r:id="rId10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CC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6" cy="497759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45" y="1"/>
            <a:ext cx="2946345" cy="497759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429F8D93-57C0-466A-88CD-447024B89103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881"/>
            <a:ext cx="2946346" cy="49775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45" y="9428881"/>
            <a:ext cx="2946345" cy="497759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E699D278-59B8-4BD9-8F83-2EECE2BF29F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11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129A8239-FAE7-41C6-A312-C7B279BAB5BD}" type="datetimeFigureOut">
              <a:rPr lang="da-DK" smtClean="0"/>
              <a:t>07-03-2022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DA3A5811-06D3-42C7-B226-6C2CA13105F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597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231D4-C648-8640-9D7F-D580929101BA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0236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231D4-C648-8640-9D7F-D580929101BA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765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231D4-C648-8640-9D7F-D580929101BA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88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000" y="1422000"/>
            <a:ext cx="10861200" cy="2005200"/>
          </a:xfrm>
        </p:spPr>
        <p:txBody>
          <a:bodyPr anchor="b">
            <a:noAutofit/>
          </a:bodyPr>
          <a:lstStyle>
            <a:lvl1pPr algn="ctr">
              <a:defRPr sz="35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000" y="3603600"/>
            <a:ext cx="10861200" cy="21132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743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ljus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 8"/>
          <p:cNvSpPr/>
          <p:nvPr/>
        </p:nvSpPr>
        <p:spPr>
          <a:xfrm>
            <a:off x="3214800" y="691200"/>
            <a:ext cx="5760000" cy="5760000"/>
          </a:xfrm>
          <a:prstGeom prst="ellipse">
            <a:avLst/>
          </a:prstGeom>
          <a:solidFill>
            <a:srgbClr val="CFE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355200" y="2790000"/>
            <a:ext cx="5461200" cy="540000"/>
          </a:xfrm>
        </p:spPr>
        <p:txBody>
          <a:bodyPr anchor="ctr">
            <a:noAutofit/>
          </a:bodyPr>
          <a:lstStyle>
            <a:lvl1pPr algn="ctr">
              <a:defRPr sz="3500" baseline="0"/>
            </a:lvl1pPr>
          </a:lstStyle>
          <a:p>
            <a:r>
              <a:rPr lang="en-US" dirty="0"/>
              <a:t>Namn på kapitel</a:t>
            </a:r>
          </a:p>
        </p:txBody>
      </p:sp>
    </p:spTree>
    <p:extLst>
      <p:ext uri="{BB962C8B-B14F-4D97-AF65-F5344CB8AC3E}">
        <p14:creationId xmlns:p14="http://schemas.microsoft.com/office/powerpoint/2010/main" val="1363282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3221841" y="692323"/>
            <a:ext cx="5758877" cy="5758877"/>
          </a:xfrm>
          <a:prstGeom prst="ellipse">
            <a:avLst/>
          </a:prstGeom>
        </p:spPr>
        <p:txBody>
          <a:bodyPr anchor="t"/>
          <a:lstStyle/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355200" y="2790000"/>
            <a:ext cx="5461200" cy="540000"/>
          </a:xfrm>
        </p:spPr>
        <p:txBody>
          <a:bodyPr anchor="ctr">
            <a:noAutofit/>
          </a:bodyPr>
          <a:lstStyle>
            <a:lvl1pPr algn="ctr">
              <a:defRPr sz="3500" baseline="0"/>
            </a:lvl1pPr>
          </a:lstStyle>
          <a:p>
            <a:r>
              <a:rPr lang="en-US" dirty="0"/>
              <a:t>Namn på kapitel</a:t>
            </a:r>
          </a:p>
        </p:txBody>
      </p:sp>
    </p:spTree>
    <p:extLst>
      <p:ext uri="{BB962C8B-B14F-4D97-AF65-F5344CB8AC3E}">
        <p14:creationId xmlns:p14="http://schemas.microsoft.com/office/powerpoint/2010/main" val="2248078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bild 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355200" y="2790000"/>
            <a:ext cx="5461200" cy="540000"/>
          </a:xfrm>
        </p:spPr>
        <p:txBody>
          <a:bodyPr anchor="ctr">
            <a:noAutofit/>
          </a:bodyPr>
          <a:lstStyle>
            <a:lvl1pPr algn="ctr">
              <a:defRPr sz="3500" baseline="0"/>
            </a:lvl1pPr>
          </a:lstStyle>
          <a:p>
            <a:r>
              <a:rPr lang="en-US" dirty="0"/>
              <a:t>Namn på kapitel</a:t>
            </a:r>
          </a:p>
        </p:txBody>
      </p:sp>
      <p:sp>
        <p:nvSpPr>
          <p:cNvPr id="10" name="Platshållare för bild 9"/>
          <p:cNvSpPr>
            <a:spLocks noGrp="1" noChangeAspect="1"/>
          </p:cNvSpPr>
          <p:nvPr>
            <p:ph type="pic" sz="quarter" idx="13"/>
          </p:nvPr>
        </p:nvSpPr>
        <p:spPr>
          <a:xfrm>
            <a:off x="-29600" y="-36577"/>
            <a:ext cx="12254150" cy="6926747"/>
          </a:xfrm>
          <a:custGeom>
            <a:avLst/>
            <a:gdLst/>
            <a:ahLst/>
            <a:cxnLst/>
            <a:rect l="l" t="t" r="r" b="b"/>
            <a:pathLst>
              <a:path w="12208960" h="6901203">
                <a:moveTo>
                  <a:pt x="3231" y="6894577"/>
                </a:moveTo>
                <a:cubicBezTo>
                  <a:pt x="19506" y="6871643"/>
                  <a:pt x="9870" y="22698"/>
                  <a:pt x="6" y="18821"/>
                </a:cubicBezTo>
                <a:cubicBezTo>
                  <a:pt x="-9858" y="14944"/>
                  <a:pt x="12209021" y="1480"/>
                  <a:pt x="12195231" y="1"/>
                </a:cubicBezTo>
                <a:cubicBezTo>
                  <a:pt x="12181441" y="-1478"/>
                  <a:pt x="12217978" y="6861848"/>
                  <a:pt x="12206802" y="6867944"/>
                </a:cubicBezTo>
                <a:cubicBezTo>
                  <a:pt x="12195626" y="6874040"/>
                  <a:pt x="-13044" y="6917511"/>
                  <a:pt x="3231" y="6894577"/>
                </a:cubicBezTo>
                <a:close/>
                <a:moveTo>
                  <a:pt x="3189915" y="3538729"/>
                </a:moveTo>
                <a:cubicBezTo>
                  <a:pt x="3175207" y="4704560"/>
                  <a:pt x="4158745" y="6508739"/>
                  <a:pt x="6090087" y="6505957"/>
                </a:cubicBezTo>
                <a:cubicBezTo>
                  <a:pt x="8021429" y="6503175"/>
                  <a:pt x="8971971" y="4788527"/>
                  <a:pt x="8971971" y="3575305"/>
                </a:cubicBezTo>
                <a:cubicBezTo>
                  <a:pt x="8971971" y="2362083"/>
                  <a:pt x="8003141" y="751067"/>
                  <a:pt x="6071799" y="736093"/>
                </a:cubicBezTo>
                <a:cubicBezTo>
                  <a:pt x="4140457" y="721119"/>
                  <a:pt x="3204623" y="2372898"/>
                  <a:pt x="3189915" y="3538729"/>
                </a:cubicBezTo>
                <a:close/>
              </a:path>
            </a:pathLst>
          </a:custGeom>
        </p:spPr>
        <p:txBody>
          <a:bodyPr anchor="t"/>
          <a:lstStyle/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329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6000" y="1537200"/>
            <a:ext cx="5353200" cy="4176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37200"/>
            <a:ext cx="5353200" cy="4176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504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5572800" y="1537200"/>
            <a:ext cx="5954400" cy="4176000"/>
          </a:xfrm>
        </p:spPr>
        <p:txBody>
          <a:bodyPr anchor="t"/>
          <a:lstStyle/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666000" y="1537200"/>
            <a:ext cx="4734000" cy="41760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023312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66000" y="1537200"/>
            <a:ext cx="5924400" cy="4176000"/>
          </a:xfrm>
        </p:spPr>
        <p:txBody>
          <a:bodyPr anchor="t"/>
          <a:lstStyle/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6768000" y="1537200"/>
            <a:ext cx="4759200" cy="41760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166889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000" y="630000"/>
            <a:ext cx="10392000" cy="7776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3200" y="1537200"/>
            <a:ext cx="5112000" cy="6192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200" y="2329200"/>
            <a:ext cx="5112000" cy="3387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37200"/>
            <a:ext cx="5107200" cy="6192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29200"/>
            <a:ext cx="5107200" cy="33876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7470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ndre rubrik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630000"/>
            <a:ext cx="5432578" cy="1616400"/>
          </a:xfrm>
        </p:spPr>
        <p:txBody>
          <a:bodyPr anchor="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6096000" y="2667600"/>
            <a:ext cx="5432578" cy="30492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bild 12"/>
          <p:cNvSpPr>
            <a:spLocks noGrp="1" noChangeAspect="1"/>
          </p:cNvSpPr>
          <p:nvPr>
            <p:ph type="pic" sz="quarter" idx="14"/>
          </p:nvPr>
        </p:nvSpPr>
        <p:spPr>
          <a:xfrm>
            <a:off x="666000" y="622800"/>
            <a:ext cx="4388400" cy="5094000"/>
          </a:xfrm>
        </p:spPr>
        <p:txBody>
          <a:bodyPr anchor="t"/>
          <a:lstStyle/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17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indre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630000"/>
            <a:ext cx="5432578" cy="1616400"/>
          </a:xfrm>
        </p:spPr>
        <p:txBody>
          <a:bodyPr anchor="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/>
          </p:nvPr>
        </p:nvSpPr>
        <p:spPr>
          <a:xfrm>
            <a:off x="6096000" y="2667600"/>
            <a:ext cx="5432578" cy="30492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4"/>
          </p:nvPr>
        </p:nvSpPr>
        <p:spPr>
          <a:xfrm>
            <a:off x="666000" y="622800"/>
            <a:ext cx="4388400" cy="5094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71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977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urs Bank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200" y="1436400"/>
            <a:ext cx="7613374" cy="395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515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7" name="Platshållare för bild 6"/>
          <p:cNvSpPr>
            <a:spLocks noGrp="1" noChangeAspect="1"/>
          </p:cNvSpPr>
          <p:nvPr>
            <p:ph type="pic" sz="quarter" idx="13"/>
          </p:nvPr>
        </p:nvSpPr>
        <p:spPr>
          <a:xfrm>
            <a:off x="666050" y="1706400"/>
            <a:ext cx="3420000" cy="1720800"/>
          </a:xfrm>
        </p:spPr>
        <p:txBody>
          <a:bodyPr anchor="t"/>
          <a:lstStyle/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8" name="Platshållare för bild 6"/>
          <p:cNvSpPr>
            <a:spLocks noGrp="1" noChangeAspect="1"/>
          </p:cNvSpPr>
          <p:nvPr>
            <p:ph type="pic" sz="quarter" idx="14"/>
          </p:nvPr>
        </p:nvSpPr>
        <p:spPr>
          <a:xfrm>
            <a:off x="4381250" y="1710000"/>
            <a:ext cx="3420000" cy="1720800"/>
          </a:xfrm>
        </p:spPr>
        <p:txBody>
          <a:bodyPr anchor="t"/>
          <a:lstStyle/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9" name="Platshållare för bild 6"/>
          <p:cNvSpPr>
            <a:spLocks noGrp="1" noChangeAspect="1"/>
          </p:cNvSpPr>
          <p:nvPr>
            <p:ph type="pic" sz="quarter" idx="15"/>
          </p:nvPr>
        </p:nvSpPr>
        <p:spPr>
          <a:xfrm>
            <a:off x="8096450" y="1710000"/>
            <a:ext cx="3420000" cy="1720800"/>
          </a:xfrm>
        </p:spPr>
        <p:txBody>
          <a:bodyPr anchor="t"/>
          <a:lstStyle/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6"/>
          </p:nvPr>
        </p:nvSpPr>
        <p:spPr>
          <a:xfrm>
            <a:off x="666050" y="3758400"/>
            <a:ext cx="3420000" cy="1774800"/>
          </a:xfrm>
        </p:spPr>
        <p:txBody>
          <a:bodyPr>
            <a:noAutofit/>
          </a:bodyPr>
          <a:lstStyle>
            <a:lvl1pPr>
              <a:spcBef>
                <a:spcPts val="240"/>
              </a:spcBef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10"/>
          <p:cNvSpPr>
            <a:spLocks noGrp="1"/>
          </p:cNvSpPr>
          <p:nvPr>
            <p:ph type="body" sz="quarter" idx="17"/>
          </p:nvPr>
        </p:nvSpPr>
        <p:spPr>
          <a:xfrm>
            <a:off x="4386050" y="3751200"/>
            <a:ext cx="3420000" cy="1774800"/>
          </a:xfrm>
        </p:spPr>
        <p:txBody>
          <a:bodyPr>
            <a:noAutofit/>
          </a:bodyPr>
          <a:lstStyle>
            <a:lvl1pPr>
              <a:spcBef>
                <a:spcPts val="240"/>
              </a:spcBef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text 10"/>
          <p:cNvSpPr>
            <a:spLocks noGrp="1"/>
          </p:cNvSpPr>
          <p:nvPr>
            <p:ph type="body" sz="quarter" idx="18"/>
          </p:nvPr>
        </p:nvSpPr>
        <p:spPr>
          <a:xfrm>
            <a:off x="8096450" y="3751200"/>
            <a:ext cx="3420000" cy="1774800"/>
          </a:xfrm>
        </p:spPr>
        <p:txBody>
          <a:bodyPr>
            <a:noAutofit/>
          </a:bodyPr>
          <a:lstStyle>
            <a:lvl1pPr>
              <a:spcBef>
                <a:spcPts val="240"/>
              </a:spcBef>
              <a:defRPr sz="10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740196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7" name="Platshållare för bild 6"/>
          <p:cNvSpPr>
            <a:spLocks noGrp="1" noChangeAspect="1"/>
          </p:cNvSpPr>
          <p:nvPr>
            <p:ph type="pic" sz="quarter" idx="13"/>
          </p:nvPr>
        </p:nvSpPr>
        <p:spPr>
          <a:xfrm>
            <a:off x="666000" y="1537200"/>
            <a:ext cx="10861200" cy="4176000"/>
          </a:xfrm>
        </p:spPr>
        <p:txBody>
          <a:bodyPr anchor="t"/>
          <a:lstStyle/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5395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sv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9598980" y="1944000"/>
            <a:ext cx="1929600" cy="817200"/>
          </a:xfrm>
        </p:spPr>
        <p:txBody>
          <a:bodyPr>
            <a:noAutofit/>
          </a:bodyPr>
          <a:lstStyle>
            <a:lvl1pPr marL="0" indent="0">
              <a:spcBef>
                <a:spcPts val="24"/>
              </a:spcBef>
              <a:buNone/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9598980" y="4669200"/>
            <a:ext cx="1929600" cy="817200"/>
          </a:xfrm>
        </p:spPr>
        <p:txBody>
          <a:bodyPr>
            <a:noAutofit/>
          </a:bodyPr>
          <a:lstStyle>
            <a:lvl1pPr marL="0" indent="0">
              <a:spcBef>
                <a:spcPts val="24"/>
              </a:spcBef>
              <a:buNone/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text 10"/>
          <p:cNvSpPr>
            <a:spLocks noGrp="1"/>
          </p:cNvSpPr>
          <p:nvPr>
            <p:ph type="body" sz="quarter" idx="16"/>
          </p:nvPr>
        </p:nvSpPr>
        <p:spPr>
          <a:xfrm>
            <a:off x="661972" y="3632400"/>
            <a:ext cx="1665600" cy="817200"/>
          </a:xfrm>
        </p:spPr>
        <p:txBody>
          <a:bodyPr>
            <a:noAutofit/>
          </a:bodyPr>
          <a:lstStyle>
            <a:lvl1pPr marL="0" indent="0">
              <a:spcBef>
                <a:spcPts val="24"/>
              </a:spcBef>
              <a:buNone/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10" name="Straight Connector 8"/>
          <p:cNvCxnSpPr/>
          <p:nvPr/>
        </p:nvCxnSpPr>
        <p:spPr>
          <a:xfrm flipV="1">
            <a:off x="8716427" y="2361461"/>
            <a:ext cx="693909" cy="25926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4"/>
          <p:cNvCxnSpPr/>
          <p:nvPr/>
        </p:nvCxnSpPr>
        <p:spPr>
          <a:xfrm flipH="1" flipV="1">
            <a:off x="8629101" y="4856086"/>
            <a:ext cx="781236" cy="22208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9"/>
          <p:cNvCxnSpPr/>
          <p:nvPr/>
        </p:nvCxnSpPr>
        <p:spPr>
          <a:xfrm flipH="1" flipV="1">
            <a:off x="2416973" y="3853218"/>
            <a:ext cx="704147" cy="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latshållare för bild 16"/>
          <p:cNvSpPr>
            <a:spLocks noGrp="1" noChangeAspect="1"/>
          </p:cNvSpPr>
          <p:nvPr>
            <p:ph type="pic" sz="quarter" idx="17"/>
          </p:nvPr>
        </p:nvSpPr>
        <p:spPr>
          <a:xfrm>
            <a:off x="3697409" y="1794024"/>
            <a:ext cx="4530258" cy="4500000"/>
          </a:xfrm>
          <a:prstGeom prst="ellipse">
            <a:avLst/>
          </a:prstGeom>
        </p:spPr>
        <p:txBody>
          <a:bodyPr anchor="t"/>
          <a:lstStyle/>
          <a:p>
            <a:r>
              <a:rPr lang="sv-SE"/>
              <a:t>Klicka på ikonen 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178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svar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17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9598980" y="1944000"/>
            <a:ext cx="1929600" cy="817200"/>
          </a:xfrm>
        </p:spPr>
        <p:txBody>
          <a:bodyPr>
            <a:noAutofit/>
          </a:bodyPr>
          <a:lstStyle>
            <a:lvl1pPr marL="0" indent="0">
              <a:spcBef>
                <a:spcPts val="24"/>
              </a:spcBef>
              <a:buNone/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8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9598980" y="4669200"/>
            <a:ext cx="1929600" cy="817200"/>
          </a:xfrm>
        </p:spPr>
        <p:txBody>
          <a:bodyPr>
            <a:noAutofit/>
          </a:bodyPr>
          <a:lstStyle>
            <a:lvl1pPr marL="0" indent="0">
              <a:spcBef>
                <a:spcPts val="24"/>
              </a:spcBef>
              <a:buNone/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Platshållare för text 10"/>
          <p:cNvSpPr>
            <a:spLocks noGrp="1"/>
          </p:cNvSpPr>
          <p:nvPr>
            <p:ph type="body" sz="quarter" idx="16"/>
          </p:nvPr>
        </p:nvSpPr>
        <p:spPr>
          <a:xfrm>
            <a:off x="661972" y="3632400"/>
            <a:ext cx="1665600" cy="817200"/>
          </a:xfrm>
        </p:spPr>
        <p:txBody>
          <a:bodyPr>
            <a:noAutofit/>
          </a:bodyPr>
          <a:lstStyle>
            <a:lvl1pPr marL="0" indent="0">
              <a:spcBef>
                <a:spcPts val="24"/>
              </a:spcBef>
              <a:buNone/>
              <a:defRPr sz="12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20" name="Straight Connector 8"/>
          <p:cNvCxnSpPr/>
          <p:nvPr/>
        </p:nvCxnSpPr>
        <p:spPr>
          <a:xfrm flipV="1">
            <a:off x="8716427" y="2361461"/>
            <a:ext cx="693909" cy="25926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14"/>
          <p:cNvCxnSpPr/>
          <p:nvPr/>
        </p:nvCxnSpPr>
        <p:spPr>
          <a:xfrm flipH="1" flipV="1">
            <a:off x="8629101" y="4856086"/>
            <a:ext cx="781236" cy="22208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9"/>
          <p:cNvCxnSpPr/>
          <p:nvPr/>
        </p:nvCxnSpPr>
        <p:spPr>
          <a:xfrm flipH="1" flipV="1">
            <a:off x="2416973" y="3853218"/>
            <a:ext cx="704147" cy="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llips 6"/>
          <p:cNvSpPr/>
          <p:nvPr/>
        </p:nvSpPr>
        <p:spPr>
          <a:xfrm>
            <a:off x="3697200" y="1792800"/>
            <a:ext cx="4528800" cy="4500000"/>
          </a:xfrm>
          <a:prstGeom prst="ellipse">
            <a:avLst/>
          </a:prstGeom>
          <a:ln>
            <a:solidFill>
              <a:srgbClr val="0087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latshållare för text 9"/>
          <p:cNvSpPr>
            <a:spLocks noGrp="1"/>
          </p:cNvSpPr>
          <p:nvPr>
            <p:ph type="body" sz="quarter" idx="17"/>
          </p:nvPr>
        </p:nvSpPr>
        <p:spPr>
          <a:xfrm>
            <a:off x="4208463" y="3062288"/>
            <a:ext cx="3462337" cy="1606550"/>
          </a:xfrm>
        </p:spPr>
        <p:txBody>
          <a:bodyPr anchor="ctr"/>
          <a:lstStyle>
            <a:lvl1pPr marL="0" indent="0" algn="ctr">
              <a:buNone/>
              <a:defRPr sz="35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368175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2004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urs Bank 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>
          <a:xfrm>
            <a:off x="1814400" y="4986000"/>
            <a:ext cx="8563200" cy="7200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600" y="2350800"/>
            <a:ext cx="5827432" cy="20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33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AMB Menu Template, do not insert" preserve="1">
  <p:cSld name="IAMB Menu Template, do not ins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>
            <p:custDataLst>
              <p:tags r:id="rId1"/>
            </p:custDataLst>
          </p:nvPr>
        </p:nvSpPr>
        <p:spPr>
          <a:xfrm>
            <a:off x="11273213" y="6112818"/>
            <a:ext cx="49372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b="1" cap="all" baseline="0" dirty="0"/>
              <a:t>kapitel</a:t>
            </a:r>
          </a:p>
        </p:txBody>
      </p:sp>
      <p:sp>
        <p:nvSpPr>
          <p:cNvPr id="7" name="textruta 6"/>
          <p:cNvSpPr txBox="1"/>
          <p:nvPr>
            <p:custDataLst>
              <p:tags r:id="rId2"/>
            </p:custDataLst>
          </p:nvPr>
        </p:nvSpPr>
        <p:spPr>
          <a:xfrm>
            <a:off x="11252964" y="6286500"/>
            <a:ext cx="50654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b="0" cap="all" baseline="0" dirty="0"/>
              <a:t>sektion</a:t>
            </a:r>
          </a:p>
        </p:txBody>
      </p:sp>
      <p:sp>
        <p:nvSpPr>
          <p:cNvPr id="8" name="textruta 7"/>
          <p:cNvSpPr txBox="1"/>
          <p:nvPr>
            <p:custDataLst>
              <p:tags r:id="rId3"/>
            </p:custDataLst>
          </p:nvPr>
        </p:nvSpPr>
        <p:spPr>
          <a:xfrm>
            <a:off x="10357434" y="6112817"/>
            <a:ext cx="58990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b="1" cap="all" baseline="0" dirty="0"/>
              <a:t>kapitel 2</a:t>
            </a:r>
          </a:p>
        </p:txBody>
      </p:sp>
      <p:sp>
        <p:nvSpPr>
          <p:cNvPr id="9" name="textruta 8"/>
          <p:cNvSpPr txBox="1"/>
          <p:nvPr>
            <p:custDataLst>
              <p:tags r:id="rId4"/>
            </p:custDataLst>
          </p:nvPr>
        </p:nvSpPr>
        <p:spPr>
          <a:xfrm>
            <a:off x="10351625" y="6283553"/>
            <a:ext cx="60272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b="0" cap="all" baseline="0" dirty="0"/>
              <a:t>sektion 2</a:t>
            </a:r>
          </a:p>
        </p:txBody>
      </p:sp>
      <p:sp>
        <p:nvSpPr>
          <p:cNvPr id="17" name="textruta 16"/>
          <p:cNvSpPr txBox="1"/>
          <p:nvPr>
            <p:custDataLst>
              <p:tags r:id="rId5"/>
            </p:custDataLst>
          </p:nvPr>
        </p:nvSpPr>
        <p:spPr>
          <a:xfrm>
            <a:off x="10166934" y="3217217"/>
            <a:ext cx="58990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b="1" cap="all" baseline="0" dirty="0"/>
              <a:t>kapitel 2</a:t>
            </a:r>
          </a:p>
        </p:txBody>
      </p:sp>
      <p:sp>
        <p:nvSpPr>
          <p:cNvPr id="18" name="textruta 17"/>
          <p:cNvSpPr txBox="1"/>
          <p:nvPr>
            <p:custDataLst>
              <p:tags r:id="rId6"/>
            </p:custDataLst>
          </p:nvPr>
        </p:nvSpPr>
        <p:spPr>
          <a:xfrm>
            <a:off x="10161125" y="3387953"/>
            <a:ext cx="602729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b="0" cap="all" baseline="0" dirty="0"/>
              <a:t>sektion 2</a:t>
            </a:r>
          </a:p>
        </p:txBody>
      </p:sp>
      <p:sp>
        <p:nvSpPr>
          <p:cNvPr id="19" name="textruta 18"/>
          <p:cNvSpPr txBox="1"/>
          <p:nvPr>
            <p:custDataLst>
              <p:tags r:id="rId7"/>
            </p:custDataLst>
          </p:nvPr>
        </p:nvSpPr>
        <p:spPr>
          <a:xfrm>
            <a:off x="8642934" y="3369617"/>
            <a:ext cx="589905" cy="1384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b="1" cap="all" baseline="0" dirty="0"/>
              <a:t>kapitel 2</a:t>
            </a:r>
          </a:p>
        </p:txBody>
      </p:sp>
      <p:sp>
        <p:nvSpPr>
          <p:cNvPr id="20" name="textruta 19"/>
          <p:cNvSpPr txBox="1"/>
          <p:nvPr>
            <p:custDataLst>
              <p:tags r:id="rId8"/>
            </p:custDataLst>
          </p:nvPr>
        </p:nvSpPr>
        <p:spPr>
          <a:xfrm>
            <a:off x="8637125" y="3540353"/>
            <a:ext cx="602729" cy="1384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900" b="0" cap="all" baseline="0" dirty="0"/>
              <a:t>sektion 2</a:t>
            </a:r>
          </a:p>
        </p:txBody>
      </p:sp>
    </p:spTree>
    <p:extLst>
      <p:ext uri="{BB962C8B-B14F-4D97-AF65-F5344CB8AC3E}">
        <p14:creationId xmlns:p14="http://schemas.microsoft.com/office/powerpoint/2010/main" val="34018251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änsterjustera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914400" y="1942924"/>
            <a:ext cx="8534400" cy="14484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Arial för brödtext. </a:t>
            </a: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quame</a:t>
            </a:r>
            <a:r>
              <a:rPr lang="en-US" dirty="0"/>
              <a:t> </a:t>
            </a:r>
            <a:r>
              <a:rPr lang="en-US" dirty="0" err="1"/>
              <a:t>solore</a:t>
            </a:r>
            <a:r>
              <a:rPr lang="en-US" dirty="0"/>
              <a:t> </a:t>
            </a:r>
            <a:r>
              <a:rPr lang="en-US" dirty="0" err="1"/>
              <a:t>nonet</a:t>
            </a:r>
            <a:r>
              <a:rPr lang="en-US" dirty="0"/>
              <a:t> </a:t>
            </a:r>
            <a:r>
              <a:rPr lang="en-US" dirty="0" err="1"/>
              <a:t>excesse</a:t>
            </a:r>
            <a:r>
              <a:rPr lang="en-US" dirty="0"/>
              <a:t> </a:t>
            </a:r>
            <a:r>
              <a:rPr lang="en-US" dirty="0" err="1"/>
              <a:t>quatquam</a:t>
            </a:r>
            <a:r>
              <a:rPr lang="en-US" dirty="0"/>
              <a:t> </a:t>
            </a:r>
            <a:r>
              <a:rPr lang="en-US" dirty="0" err="1"/>
              <a:t>nobitia</a:t>
            </a:r>
            <a:r>
              <a:rPr lang="en-US" dirty="0"/>
              <a:t> </a:t>
            </a:r>
            <a:r>
              <a:rPr lang="en-US" dirty="0" err="1"/>
              <a:t>niminvel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esequundae</a:t>
            </a:r>
            <a:r>
              <a:rPr lang="en-US" dirty="0"/>
              <a:t>. </a:t>
            </a:r>
            <a:r>
              <a:rPr lang="en-US" dirty="0" err="1"/>
              <a:t>Eque</a:t>
            </a:r>
            <a:r>
              <a:rPr lang="en-US" dirty="0"/>
              <a:t> at </a:t>
            </a:r>
            <a:r>
              <a:rPr lang="en-US" dirty="0" err="1"/>
              <a:t>labore</a:t>
            </a:r>
            <a:r>
              <a:rPr lang="en-US" dirty="0"/>
              <a:t> </a:t>
            </a:r>
            <a:r>
              <a:rPr lang="en-US" dirty="0" err="1"/>
              <a:t>moluptatur</a:t>
            </a:r>
            <a:r>
              <a:rPr lang="en-US" dirty="0"/>
              <a:t>? Qui con pa </a:t>
            </a:r>
            <a:r>
              <a:rPr lang="en-US" dirty="0" err="1"/>
              <a:t>cumquam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ium</a:t>
            </a:r>
            <a:r>
              <a:rPr lang="en-US" dirty="0"/>
              <a:t> </a:t>
            </a:r>
            <a:r>
              <a:rPr lang="en-US" dirty="0" err="1"/>
              <a:t>voluptatio</a:t>
            </a:r>
            <a:r>
              <a:rPr lang="en-US" dirty="0"/>
              <a:t> dis </a:t>
            </a:r>
            <a:r>
              <a:rPr lang="en-US" dirty="0" err="1"/>
              <a:t>coriae</a:t>
            </a:r>
            <a:r>
              <a:rPr lang="en-US" dirty="0"/>
              <a:t> </a:t>
            </a:r>
            <a:r>
              <a:rPr lang="en-US" dirty="0" err="1"/>
              <a:t>doluptis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nosaperum</a:t>
            </a:r>
            <a:r>
              <a:rPr lang="en-US" dirty="0"/>
              <a:t> is moles </a:t>
            </a:r>
            <a:r>
              <a:rPr lang="en-US" dirty="0" err="1"/>
              <a:t>molupti</a:t>
            </a:r>
            <a:r>
              <a:rPr lang="en-US" dirty="0"/>
              <a:t> </a:t>
            </a:r>
            <a:r>
              <a:rPr lang="en-US" dirty="0" err="1"/>
              <a:t>aspiduntibus</a:t>
            </a:r>
            <a:endParaRPr lang="en-US" dirty="0"/>
          </a:p>
        </p:txBody>
      </p:sp>
      <p:sp>
        <p:nvSpPr>
          <p:cNvPr id="6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904549"/>
            <a:ext cx="10363200" cy="735997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500" b="1" baseline="0">
                <a:solidFill>
                  <a:srgbClr val="0087C3"/>
                </a:solidFill>
                <a:latin typeface="Trebuchet MS"/>
                <a:cs typeface="Trebuchet MS"/>
              </a:defRPr>
            </a:lvl1pPr>
          </a:lstStyle>
          <a:p>
            <a:r>
              <a:rPr lang="sv-SE" dirty="0"/>
              <a:t>Rubrik – </a:t>
            </a:r>
            <a:r>
              <a:rPr lang="sv-SE" dirty="0" err="1"/>
              <a:t>Trebuchet</a:t>
            </a:r>
            <a:r>
              <a:rPr lang="sv-SE" dirty="0"/>
              <a:t> MS</a:t>
            </a:r>
          </a:p>
        </p:txBody>
      </p:sp>
    </p:spTree>
    <p:extLst>
      <p:ext uri="{BB962C8B-B14F-4D97-AF65-F5344CB8AC3E}">
        <p14:creationId xmlns:p14="http://schemas.microsoft.com/office/powerpoint/2010/main" val="417990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0807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ljus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 7"/>
          <p:cNvSpPr/>
          <p:nvPr/>
        </p:nvSpPr>
        <p:spPr>
          <a:xfrm>
            <a:off x="3214800" y="691200"/>
            <a:ext cx="5760000" cy="5760000"/>
          </a:xfrm>
          <a:prstGeom prst="ellipse">
            <a:avLst/>
          </a:prstGeom>
          <a:solidFill>
            <a:srgbClr val="CFE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293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666000" y="1537200"/>
            <a:ext cx="10861200" cy="41760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7670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666000" y="1537200"/>
            <a:ext cx="10861200" cy="4176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174105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center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 7"/>
          <p:cNvSpPr/>
          <p:nvPr/>
        </p:nvSpPr>
        <p:spPr>
          <a:xfrm>
            <a:off x="3214800" y="691200"/>
            <a:ext cx="5760000" cy="5760000"/>
          </a:xfrm>
          <a:prstGeom prst="ellipse">
            <a:avLst/>
          </a:prstGeom>
          <a:solidFill>
            <a:srgbClr val="CFE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666000" y="1537200"/>
            <a:ext cx="10861200" cy="41760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78445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00" y="1918800"/>
            <a:ext cx="10861200" cy="2646000"/>
          </a:xfrm>
        </p:spPr>
        <p:txBody>
          <a:bodyPr anchor="b">
            <a:noAutofit/>
          </a:bodyPr>
          <a:lstStyle>
            <a:lvl1pPr>
              <a:defRPr sz="35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000" y="4590000"/>
            <a:ext cx="10861200" cy="1126800"/>
          </a:xfrm>
        </p:spPr>
        <p:txBody>
          <a:bodyPr>
            <a:noAutofit/>
          </a:bodyPr>
          <a:lstStyle>
            <a:lvl1pPr marL="0" indent="0">
              <a:spcBef>
                <a:spcPts val="432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025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 8"/>
          <p:cNvSpPr/>
          <p:nvPr/>
        </p:nvSpPr>
        <p:spPr>
          <a:xfrm>
            <a:off x="3214800" y="691200"/>
            <a:ext cx="5760000" cy="57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55200" y="2790000"/>
            <a:ext cx="5461200" cy="540000"/>
          </a:xfrm>
        </p:spPr>
        <p:txBody>
          <a:bodyPr anchor="ctr">
            <a:noAutofit/>
          </a:bodyPr>
          <a:lstStyle>
            <a:lvl1pPr algn="ctr">
              <a:defRPr sz="3500" baseline="0"/>
            </a:lvl1pPr>
          </a:lstStyle>
          <a:p>
            <a:r>
              <a:rPr lang="en-US" dirty="0"/>
              <a:t>Namn på kapitel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0" y="6026400"/>
            <a:ext cx="1240457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3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6000" y="630000"/>
            <a:ext cx="10861200" cy="77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6000" y="1537200"/>
            <a:ext cx="10861200" cy="417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/>
              <a:t>Nivå tre</a:t>
            </a:r>
          </a:p>
          <a:p>
            <a:pPr lvl="3"/>
            <a:r>
              <a:rPr lang="en-US" dirty="0"/>
              <a:t>Nivå fyra</a:t>
            </a:r>
          </a:p>
          <a:p>
            <a:pPr lvl="4"/>
            <a:r>
              <a:rPr lang="en-US" dirty="0"/>
              <a:t>Nivå fem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43200" y="158400"/>
            <a:ext cx="10272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aseline="0">
                <a:solidFill>
                  <a:schemeClr val="tx1"/>
                </a:solidFill>
              </a:defRPr>
            </a:lvl1pPr>
          </a:lstStyle>
          <a:p>
            <a:fld id="{47B37E98-4EFB-4C2E-97D9-EFF0214C702E}" type="datetimeFigureOut">
              <a:rPr lang="sv-SE" smtClean="0"/>
              <a:t>2022-03-07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000" y="158400"/>
            <a:ext cx="31680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01378" y="158400"/>
            <a:ext cx="10272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B0792F1-5964-4D97-8965-03BDBBDFB451}" type="slidenum">
              <a:rPr lang="sv-SE" smtClean="0"/>
              <a:t>‹nr.›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777" y="5943816"/>
            <a:ext cx="1589029" cy="828000"/>
          </a:xfrm>
          <a:prstGeom prst="rect">
            <a:avLst/>
          </a:prstGeom>
        </p:spPr>
      </p:pic>
      <p:sp>
        <p:nvSpPr>
          <p:cNvPr id="9" name="TextBox 1"/>
          <p:cNvSpPr txBox="1"/>
          <p:nvPr userDrawn="1"/>
        </p:nvSpPr>
        <p:spPr>
          <a:xfrm>
            <a:off x="5099036" y="6540984"/>
            <a:ext cx="64281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fld id="{EB7906FC-40E9-4C24-BDF0-749CB67E6E0F}" type="slidenum">
              <a:rPr lang="da-DK" altLang="da-DK" sz="900" b="1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pPr algn="l">
                <a:defRPr/>
              </a:pPr>
              <a:t>‹nr.›</a:t>
            </a:fld>
            <a:r>
              <a:rPr lang="da-DK" altLang="da-DK" sz="900" b="1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				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Brokers API solution Resurs Bank DK 201905</a:t>
            </a:r>
            <a:endParaRPr lang="sv-SE" sz="800" i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5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8" r:id="rId2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 baseline="0">
          <a:solidFill>
            <a:srgbClr val="0087C3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24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46400" indent="-172800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8400" indent="-172800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774000" indent="-172800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950400" indent="-172800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umerloan.resurs.com/cl-webservice/ApplicationService?wsd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st.resurs.com/cl-webservice/ApplicationService?wsd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415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3451653" y="2124534"/>
            <a:ext cx="5725297" cy="2150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b="1" kern="1200" baseline="0">
                <a:solidFill>
                  <a:srgbClr val="0087C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Resurs Sans Display" panose="00000900000000000000" pitchFamily="50" charset="0"/>
              </a:rPr>
              <a:t>Broker </a:t>
            </a:r>
          </a:p>
          <a:p>
            <a:pPr algn="l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Resurs Sans Display" panose="00000900000000000000" pitchFamily="50" charset="0"/>
              </a:rPr>
              <a:t>API solution </a:t>
            </a:r>
            <a:r>
              <a:rPr lang="en-US" sz="3200" dirty="0" err="1">
                <a:solidFill>
                  <a:schemeClr val="bg1">
                    <a:lumMod val="50000"/>
                  </a:schemeClr>
                </a:solidFill>
                <a:latin typeface="Resurs Sans Display" panose="00000900000000000000" pitchFamily="50" charset="0"/>
              </a:rPr>
              <a:t>Resurs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Resurs Sans Display" panose="00000900000000000000" pitchFamily="50" charset="0"/>
              </a:rPr>
              <a:t> Bank DK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3970460" y="4274923"/>
            <a:ext cx="4482784" cy="340960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rgbClr val="0087C3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 algn="l"/>
            <a:r>
              <a:rPr lang="da-DK" altLang="da-DK" sz="1400" dirty="0">
                <a:latin typeface="Resurs Sans Display" panose="00000900000000000000" pitchFamily="50" charset="0"/>
              </a:rPr>
              <a:t>|   May 2019</a:t>
            </a:r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D7F6D2FD-A72C-4C30-87E2-450AADC578C9}"/>
              </a:ext>
            </a:extLst>
          </p:cNvPr>
          <p:cNvSpPr txBox="1">
            <a:spLocks/>
          </p:cNvSpPr>
          <p:nvPr/>
        </p:nvSpPr>
        <p:spPr>
          <a:xfrm>
            <a:off x="6026676" y="3873731"/>
            <a:ext cx="2341418" cy="1143343"/>
          </a:xfrm>
          <a:prstGeom prst="rect">
            <a:avLst/>
          </a:prstGeom>
        </p:spPr>
        <p:txBody>
          <a:bodyPr>
            <a:noAutofit/>
          </a:bodyPr>
          <a:lstStyle>
            <a:lvl1pPr marL="284400" indent="-28440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6400" indent="-172800" algn="l" defTabSz="914400" rtl="0" eaLnBrk="1" latinLnBrk="0" hangingPunct="1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08400" indent="-172800" algn="l" defTabSz="914400" rtl="0" eaLnBrk="1" latinLnBrk="0" hangingPunct="1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4000" indent="-172800" algn="l" defTabSz="914400" rtl="0" eaLnBrk="1" latinLnBrk="0" hangingPunct="1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50400" indent="-172800" algn="l" defTabSz="914400" rtl="0" eaLnBrk="1" latinLnBrk="0" hangingPunct="1">
              <a:lnSpc>
                <a:spcPct val="100000"/>
              </a:lnSpc>
              <a:spcBef>
                <a:spcPts val="36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b="1" kern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API solution</a:t>
            </a:r>
          </a:p>
          <a:p>
            <a:pPr marL="342900" indent="-342900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b="1" kern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Customer journey</a:t>
            </a:r>
            <a:endParaRPr lang="en-US" b="1" kern="0" dirty="0">
              <a:solidFill>
                <a:srgbClr val="0087C3"/>
              </a:solidFill>
              <a:latin typeface="Resurs Sans Display" panose="000009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70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 txBox="1">
            <a:spLocks/>
          </p:cNvSpPr>
          <p:nvPr/>
        </p:nvSpPr>
        <p:spPr>
          <a:xfrm>
            <a:off x="444506" y="200140"/>
            <a:ext cx="7772400" cy="57514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 baseline="0">
                <a:solidFill>
                  <a:srgbClr val="0087C3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>
              <a:buClr>
                <a:srgbClr val="008BBF"/>
              </a:buClr>
              <a:defRPr/>
            </a:pPr>
            <a:r>
              <a:rPr lang="en-US" kern="0" dirty="0">
                <a:latin typeface="Resurs Sans Display" panose="00000900000000000000" pitchFamily="50" charset="0"/>
                <a:cs typeface="Arial" panose="020B0604020202020204" pitchFamily="34" charset="0"/>
              </a:rPr>
              <a:t>API Solution</a:t>
            </a:r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352355" y="903800"/>
            <a:ext cx="10661329" cy="5159649"/>
          </a:xfrm>
        </p:spPr>
        <p:txBody>
          <a:bodyPr>
            <a:noAutofit/>
          </a:bodyPr>
          <a:lstStyle/>
          <a:p>
            <a:pPr marL="342900" indent="-342900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sz="1600" b="1" kern="0" dirty="0" err="1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Resurs</a:t>
            </a:r>
            <a:r>
              <a:rPr lang="en-US" sz="1600" b="1" kern="0" dirty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 Bank operates Broker process through API</a:t>
            </a:r>
          </a:p>
          <a:p>
            <a:pPr marL="342900" indent="-342900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sz="1600" b="1" kern="0" dirty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Each broker needs to use </a:t>
            </a:r>
            <a:r>
              <a:rPr lang="en-US" sz="1600" b="1" kern="0" dirty="0" err="1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Resurs</a:t>
            </a:r>
            <a:r>
              <a:rPr lang="en-US" sz="1600" b="1" kern="0" dirty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 Bank API solution (XML)</a:t>
            </a:r>
          </a:p>
          <a:p>
            <a:pPr marL="342900" indent="-342900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sz="1600" b="1" kern="0" dirty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Each broker has his own credentials</a:t>
            </a:r>
          </a:p>
          <a:p>
            <a:pPr marL="342900" indent="-342900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sz="1600" b="1" kern="0" dirty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Different API available:</a:t>
            </a:r>
          </a:p>
          <a:p>
            <a:pPr marL="800100" lvl="1" indent="-342900" algn="l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Broker to send data application to </a:t>
            </a: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Resurs</a:t>
            </a: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 Bank and collect answer: API </a:t>
            </a: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submitApplicationExt</a:t>
            </a: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 and </a:t>
            </a: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submitApplicationExtResponse</a:t>
            </a:r>
            <a:endParaRPr lang="en-US" sz="1400" dirty="0">
              <a:latin typeface="Resurs Sans Display" panose="00000900000000000000" pitchFamily="50" charset="0"/>
              <a:cs typeface="Calibri Light" panose="020F0302020204030204" pitchFamily="34" charset="0"/>
            </a:endParaRPr>
          </a:p>
          <a:p>
            <a:pPr marL="800100" lvl="1" indent="-342900" algn="l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Broker to collect quote offer at any time, when relevant for the Broker: API </a:t>
            </a: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getApplicationQuote</a:t>
            </a: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 and </a:t>
            </a: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getApplicationQuoteResponse</a:t>
            </a:r>
            <a:endParaRPr lang="en-US" sz="1400" dirty="0">
              <a:latin typeface="Resurs Sans Display" panose="00000900000000000000" pitchFamily="50" charset="0"/>
              <a:cs typeface="Calibri Light" panose="020F0302020204030204" pitchFamily="34" charset="0"/>
            </a:endParaRPr>
          </a:p>
          <a:p>
            <a:pPr marL="800100" lvl="1" indent="-342900" algn="l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Broker to send data update (email for example): API </a:t>
            </a: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updateApplication</a:t>
            </a: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 </a:t>
            </a:r>
          </a:p>
          <a:p>
            <a:pPr marL="800100" lvl="1" indent="-342900" algn="l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Broker to notify </a:t>
            </a: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Resurs</a:t>
            </a: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 Bank that customer has selected </a:t>
            </a: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Resurs</a:t>
            </a: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 Bank offer: API </a:t>
            </a: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acceptQuote</a:t>
            </a:r>
            <a:endParaRPr lang="en-US" sz="1400" dirty="0">
              <a:latin typeface="Resurs Sans Display" panose="00000900000000000000" pitchFamily="50" charset="0"/>
              <a:cs typeface="Calibri Light" panose="020F0302020204030204" pitchFamily="34" charset="0"/>
            </a:endParaRPr>
          </a:p>
          <a:p>
            <a:pPr marL="800100" lvl="1" indent="-342900" algn="l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Callback and polling status API – to be notified of actions during application flow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i="1" kern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Info</a:t>
            </a:r>
            <a:endParaRPr lang="en-US" sz="1400" b="1" i="1" kern="0" dirty="0">
              <a:solidFill>
                <a:srgbClr val="0087C3"/>
              </a:solidFill>
              <a:latin typeface="Resurs Sans Display" panose="00000900000000000000" pitchFamily="50" charset="0"/>
              <a:cs typeface="Arial" panose="020B0604020202020204" pitchFamily="34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da-DK" sz="1100" dirty="0">
                <a:solidFill>
                  <a:schemeClr val="tx1">
                    <a:tint val="75000"/>
                  </a:schemeClr>
                </a:solidFill>
                <a:latin typeface="Resurs Sans Display" panose="00000900000000000000" pitchFamily="50" charset="0"/>
                <a:cs typeface="Calibri Light" panose="020F0302020204030204" pitchFamily="34" charset="0"/>
              </a:rPr>
              <a:t>PRODUCTION </a:t>
            </a:r>
            <a:r>
              <a:rPr lang="da-DK" sz="1100" dirty="0" err="1">
                <a:solidFill>
                  <a:schemeClr val="tx1">
                    <a:tint val="75000"/>
                  </a:schemeClr>
                </a:solidFill>
                <a:latin typeface="Resurs Sans Display" panose="00000900000000000000" pitchFamily="50" charset="0"/>
                <a:cs typeface="Calibri Light" panose="020F0302020204030204" pitchFamily="34" charset="0"/>
              </a:rPr>
              <a:t>endpoint</a:t>
            </a:r>
            <a:r>
              <a:rPr lang="da-DK" sz="1100" dirty="0">
                <a:solidFill>
                  <a:schemeClr val="tx1">
                    <a:tint val="75000"/>
                  </a:schemeClr>
                </a:solidFill>
                <a:latin typeface="Resurs Sans Display" panose="00000900000000000000" pitchFamily="50" charset="0"/>
                <a:cs typeface="Calibri Light" panose="020F0302020204030204" pitchFamily="34" charset="0"/>
              </a:rPr>
              <a:t>:</a:t>
            </a:r>
            <a:r>
              <a:rPr lang="da-DK" sz="11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 </a:t>
            </a:r>
            <a:r>
              <a:rPr lang="en-US" sz="1400" i="1" dirty="0">
                <a:latin typeface="Resurs Sans Display" panose="00000900000000000000" pitchFamily="50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https://consumerloan.resurs.com/cl-webservice/ApplicationService?wsdl</a:t>
            </a:r>
            <a:endParaRPr lang="en-US" sz="1400" i="1" dirty="0">
              <a:latin typeface="Resurs Sans Display" panose="00000900000000000000" pitchFamily="50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46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 txBox="1">
            <a:spLocks/>
          </p:cNvSpPr>
          <p:nvPr/>
        </p:nvSpPr>
        <p:spPr>
          <a:xfrm>
            <a:off x="444506" y="200140"/>
            <a:ext cx="7772400" cy="57514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 baseline="0">
                <a:solidFill>
                  <a:srgbClr val="0087C3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>
              <a:buClr>
                <a:srgbClr val="008BBF"/>
              </a:buClr>
              <a:defRPr/>
            </a:pPr>
            <a:r>
              <a:rPr lang="en-US" kern="0" dirty="0">
                <a:latin typeface="Resurs Sans Display" panose="00000900000000000000" pitchFamily="50" charset="0"/>
                <a:cs typeface="Arial" panose="020B0604020202020204" pitchFamily="34" charset="0"/>
              </a:rPr>
              <a:t>API Solution</a:t>
            </a:r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352355" y="1374317"/>
            <a:ext cx="10661329" cy="3774732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1" kern="0" dirty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Authentication method to be used : </a:t>
            </a:r>
            <a:r>
              <a:rPr lang="en-US" sz="1600" b="1" u="sng" kern="0" dirty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basic authentication</a:t>
            </a:r>
            <a:endParaRPr lang="da-DK" sz="1600" b="1" u="sng" kern="0" dirty="0">
              <a:solidFill>
                <a:srgbClr val="0087C3"/>
              </a:solidFill>
              <a:latin typeface="Resurs Sans Display" panose="00000900000000000000" pitchFamily="50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b="1" u="sng" kern="0" dirty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API </a:t>
            </a:r>
            <a:r>
              <a:rPr lang="en-US" sz="1600" b="1" u="sng" kern="0" dirty="0" err="1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submitApplicationExt</a:t>
            </a:r>
            <a:r>
              <a:rPr lang="en-US" sz="1600" b="1" kern="0" dirty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: The Request includes three fields: xml, </a:t>
            </a:r>
            <a:r>
              <a:rPr lang="en-US" sz="1600" b="1" kern="0" dirty="0" err="1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consumerIp</a:t>
            </a:r>
            <a:r>
              <a:rPr lang="en-US" sz="1600" b="1" kern="0" dirty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 and </a:t>
            </a:r>
            <a:r>
              <a:rPr lang="en-US" sz="1600" b="1" kern="0" dirty="0" err="1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externalReference</a:t>
            </a:r>
            <a:endParaRPr lang="da-DK" sz="1600" b="1" kern="0" dirty="0">
              <a:solidFill>
                <a:srgbClr val="0087C3"/>
              </a:solidFill>
              <a:latin typeface="Resurs Sans Display" panose="00000900000000000000" pitchFamily="50" charset="0"/>
              <a:cs typeface="Arial" panose="020B0604020202020204" pitchFamily="34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The xml field should include the application in xml-format and follow the attached form definition (</a:t>
            </a:r>
            <a:r>
              <a:rPr lang="en-US" sz="1400" b="1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consumerloan-01-agent-dk</a:t>
            </a: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)</a:t>
            </a:r>
            <a:endParaRPr lang="da-DK" sz="1400" dirty="0">
              <a:latin typeface="Resurs Sans Display" panose="00000900000000000000" pitchFamily="50" charset="0"/>
              <a:cs typeface="Calibri Light" panose="020F0302020204030204" pitchFamily="34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consumerIp</a:t>
            </a: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 field should be set to the end customers IP</a:t>
            </a:r>
            <a:endParaRPr lang="da-DK" sz="1400" dirty="0">
              <a:latin typeface="Resurs Sans Display" panose="00000900000000000000" pitchFamily="50" charset="0"/>
              <a:cs typeface="Calibri Light" panose="020F0302020204030204" pitchFamily="34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externalReference</a:t>
            </a: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 is used to identify the application in the agents system</a:t>
            </a:r>
          </a:p>
          <a:p>
            <a:pPr marL="342900" indent="-342900">
              <a:buClr>
                <a:srgbClr val="008BBF"/>
              </a:buClr>
              <a:buFont typeface="Wingdings" panose="05000000000000000000" pitchFamily="2" charset="2"/>
              <a:buChar char="§"/>
              <a:defRPr/>
            </a:pPr>
            <a:r>
              <a:rPr lang="en-US" sz="1600" b="1" kern="0" dirty="0">
                <a:solidFill>
                  <a:srgbClr val="0087C3"/>
                </a:solidFill>
                <a:latin typeface="Resurs Sans Display" panose="00000900000000000000" pitchFamily="50" charset="0"/>
                <a:cs typeface="Arial" panose="020B0604020202020204" pitchFamily="34" charset="0"/>
              </a:rPr>
              <a:t>For Test purposes, following credentials can be used: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Username: </a:t>
            </a:r>
            <a:r>
              <a:rPr lang="da-DK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cltestdk</a:t>
            </a:r>
            <a:endParaRPr lang="da-DK" sz="1400" dirty="0">
              <a:latin typeface="Resurs Sans Display" panose="00000900000000000000" pitchFamily="50" charset="0"/>
              <a:cs typeface="Calibri Light" panose="020F0302020204030204" pitchFamily="34" charset="0"/>
            </a:endParaRP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Password: Resurs12345</a:t>
            </a:r>
            <a:endParaRPr lang="da-DK" sz="1400" dirty="0">
              <a:latin typeface="Resurs Sans Display" panose="00000900000000000000" pitchFamily="50" charset="0"/>
              <a:cs typeface="Calibri Light" panose="020F0302020204030204" pitchFamily="34" charset="0"/>
            </a:endParaRP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Authentication: basic authentication</a:t>
            </a:r>
            <a:endParaRPr lang="da-DK" sz="1400" dirty="0">
              <a:latin typeface="Resurs Sans Display" panose="00000900000000000000" pitchFamily="50" charset="0"/>
              <a:cs typeface="Calibri Light" panose="020F0302020204030204" pitchFamily="34" charset="0"/>
            </a:endParaRP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URL to </a:t>
            </a:r>
            <a:r>
              <a:rPr lang="en-US" sz="1400" dirty="0" err="1">
                <a:latin typeface="Resurs Sans Display" panose="00000900000000000000" pitchFamily="50" charset="0"/>
                <a:cs typeface="Calibri Light" panose="020F0302020204030204" pitchFamily="34" charset="0"/>
              </a:rPr>
              <a:t>wsdl</a:t>
            </a: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</a:rPr>
              <a:t>: </a:t>
            </a:r>
            <a:r>
              <a:rPr lang="en-US" sz="1400" dirty="0">
                <a:latin typeface="Resurs Sans Display" panose="00000900000000000000" pitchFamily="50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https://test.resurs.com/cl-webservice/ApplicationService?wsdl</a:t>
            </a:r>
            <a:endParaRPr lang="da-DK" sz="1400" dirty="0">
              <a:latin typeface="Resurs Sans Display" panose="00000900000000000000" pitchFamily="50" charset="0"/>
              <a:cs typeface="Calibri Light" panose="020F0302020204030204" pitchFamily="34" charset="0"/>
            </a:endParaRPr>
          </a:p>
          <a:p>
            <a:pPr marL="742950" lvl="1" indent="-285750" algn="l">
              <a:buFont typeface="Wingdings" panose="05000000000000000000" pitchFamily="2" charset="2"/>
              <a:buChar char="§"/>
            </a:pPr>
            <a:endParaRPr lang="en-US" sz="1400" b="1" i="1" kern="0" dirty="0">
              <a:solidFill>
                <a:srgbClr val="0087C3"/>
              </a:solidFill>
              <a:latin typeface="Resurs Sans Display" panose="000009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7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 txBox="1">
            <a:spLocks/>
          </p:cNvSpPr>
          <p:nvPr/>
        </p:nvSpPr>
        <p:spPr>
          <a:xfrm>
            <a:off x="444506" y="200140"/>
            <a:ext cx="7772400" cy="57514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 baseline="0">
                <a:solidFill>
                  <a:srgbClr val="0087C3"/>
                </a:solidFill>
                <a:latin typeface="Trebuchet MS"/>
                <a:ea typeface="+mj-ea"/>
                <a:cs typeface="Trebuchet MS"/>
              </a:defRPr>
            </a:lvl1pPr>
          </a:lstStyle>
          <a:p>
            <a:pPr>
              <a:buClr>
                <a:srgbClr val="008BBF"/>
              </a:buClr>
              <a:defRPr/>
            </a:pPr>
            <a:r>
              <a:rPr lang="en-US" kern="0" dirty="0">
                <a:latin typeface="Resurs Sans Display" panose="00000900000000000000" pitchFamily="50" charset="0"/>
                <a:cs typeface="Arial" panose="020B0604020202020204" pitchFamily="34" charset="0"/>
              </a:rPr>
              <a:t>Customer journey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1FAAACB-BFBB-4257-878B-67781F7FC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76" y="1709548"/>
            <a:ext cx="12014447" cy="494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983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TYP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TYPE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TYPE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TYPE" val="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TYP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TYPE" val="8"/>
</p:tagLst>
</file>

<file path=ppt/theme/theme1.xml><?xml version="1.0" encoding="utf-8"?>
<a:theme xmlns:a="http://schemas.openxmlformats.org/drawingml/2006/main" name="1506_PPT-mall_Swedish_C2_Internal">
  <a:themeElements>
    <a:clrScheme name="RB svenska famil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8E6"/>
      </a:accent1>
      <a:accent2>
        <a:srgbClr val="67BA44"/>
      </a:accent2>
      <a:accent3>
        <a:srgbClr val="FDBB48"/>
      </a:accent3>
      <a:accent4>
        <a:srgbClr val="613E95"/>
      </a:accent4>
      <a:accent5>
        <a:srgbClr val="F6A7C1"/>
      </a:accent5>
      <a:accent6>
        <a:srgbClr val="CD202D"/>
      </a:accent6>
      <a:hlink>
        <a:srgbClr val="0563C1"/>
      </a:hlink>
      <a:folHlink>
        <a:srgbClr val="954F72"/>
      </a:folHlink>
    </a:clrScheme>
    <a:fontScheme name="RB svenska family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RB svenska family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B svensk.potx" id="{BACBC34A-D0B0-49E1-8CA1-BD09868D27CC}" vid="{A55F89F7-0992-44F7-A05E-21736B200056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D2BA80516B249917108E3513EA8A8" ma:contentTypeVersion="0" ma:contentTypeDescription="Create a new document." ma:contentTypeScope="" ma:versionID="0fce81b0bf6de14f0c2d1cb3f641a7c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223E39-0679-4070-AD5C-6336661C0B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8BEA8B-C7EF-48BB-9986-044FC41997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41537E-370A-42D5-8155-6A458B0DAAB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Individual SEKK_Credit Agreements</Template>
  <TotalTime>12200</TotalTime>
  <Words>242</Words>
  <Application>Microsoft Office PowerPoint</Application>
  <PresentationFormat>Widescreen</PresentationFormat>
  <Paragraphs>32</Paragraphs>
  <Slides>6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Resurs Sans Display</vt:lpstr>
      <vt:lpstr>Trebuchet MS</vt:lpstr>
      <vt:lpstr>Wingdings</vt:lpstr>
      <vt:lpstr>1506_PPT-mall_Swedish_C2_Internal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Resurs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Per Elmefjärd</dc:creator>
  <cp:lastModifiedBy>Frederik Bjørnlund</cp:lastModifiedBy>
  <cp:revision>595</cp:revision>
  <cp:lastPrinted>2018-11-09T09:35:21Z</cp:lastPrinted>
  <dcterms:created xsi:type="dcterms:W3CDTF">2015-10-02T09:31:02Z</dcterms:created>
  <dcterms:modified xsi:type="dcterms:W3CDTF">2022-03-07T12:59:08Z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0x010100498D2BA80516B249917108E3513EA8A8</vt:lpwstr>
  </property>
  <property fmtid="{D5CDD505-2E9C-101B-9397-08002B2CF9AE}" pid="3" name="_AdHocReviewCycleID">
    <vt:i4>1137027425</vt:i4>
  </property>
  <property fmtid="{D5CDD505-2E9C-101B-9397-08002B2CF9AE}" pid="4" name="_NewReviewCycle">
    <vt:lpwstr/>
  </property>
  <property fmtid="{D5CDD505-2E9C-101B-9397-08002B2CF9AE}" pid="5" name="_EmailSubject">
    <vt:lpwstr>Opdateret API broker solution doc. </vt:lpwstr>
  </property>
  <property fmtid="{D5CDD505-2E9C-101B-9397-08002B2CF9AE}" pid="6" name="_AuthorEmail">
    <vt:lpwstr>Laurent.Rigaut@resurs.dk</vt:lpwstr>
  </property>
  <property fmtid="{D5CDD505-2E9C-101B-9397-08002B2CF9AE}" pid="7" name="_AuthorEmailDisplayName">
    <vt:lpwstr>Laurent Rigaut</vt:lpwstr>
  </property>
  <property fmtid="{D5CDD505-2E9C-101B-9397-08002B2CF9AE}" pid="8" name="_PreviousAdHocReviewCycleID">
    <vt:i4>1604936959</vt:i4>
  </property>
</Properties>
</file>