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1" r:id="rId5"/>
    <p:sldId id="262" r:id="rId6"/>
    <p:sldId id="263" r:id="rId7"/>
    <p:sldId id="264" r:id="rId8"/>
    <p:sldId id="265" r:id="rId9"/>
    <p:sldId id="266" r:id="rId10"/>
    <p:sldId id="268" r:id="rId11"/>
    <p:sldId id="269" r:id="rId12"/>
    <p:sldId id="260" r:id="rId13"/>
    <p:sldId id="258" r:id="rId14"/>
  </p:sldIdLst>
  <p:sldSz cx="12192000" cy="6858000"/>
  <p:notesSz cx="6858000" cy="9144000"/>
  <p:defaultTextStyle>
    <a:defPPr>
      <a:defRPr lang="en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  <a:srgbClr val="FCFCFC"/>
    <a:srgbClr val="6091C0"/>
    <a:srgbClr val="090909"/>
    <a:srgbClr val="939CA9"/>
    <a:srgbClr val="1E3750"/>
    <a:srgbClr val="223E59"/>
    <a:srgbClr val="FFFFFF"/>
    <a:srgbClr val="0A0A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C358B6-15F8-434C-9F86-96C0FE690724}" v="17" dt="2023-04-12T12:44:55.719"/>
    <p1510:client id="{AFAFE971-417D-4A80-8DFE-80C01F5BC84F}" v="2" dt="2023-04-13T08:43:42.9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158" d="100"/>
          <a:sy n="158" d="100"/>
        </p:scale>
        <p:origin x="57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C5D64-B4C1-34F7-FABB-0B710546DF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F53E81-DB2F-246D-1808-A1A63D97B9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FBC7A-DB69-C20A-7C64-C1C4C9588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E1A42-FF0A-4BCE-891F-F6400BF5F9A8}" type="datetimeFigureOut">
              <a:rPr lang="en-DK" smtClean="0"/>
              <a:t>14/04/2023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C7924-5235-59C0-848E-7EED97E2D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445D5-023F-319E-B786-72406120D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7185C-FEAA-4910-9EB1-B896D39CD6CC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172119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546A7-172F-08CB-358A-48316879B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8D26D5-D33F-2D13-3F3D-0BD4A1042A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2F523-71A3-7635-456D-ADC07E751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E1A42-FF0A-4BCE-891F-F6400BF5F9A8}" type="datetimeFigureOut">
              <a:rPr lang="en-DK" smtClean="0"/>
              <a:t>14/04/2023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DF469-D424-170A-2B02-B8DCCA705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4340B-78FA-B5BF-0BB7-D9BE0BA1D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7185C-FEAA-4910-9EB1-B896D39CD6CC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823734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2FB770-FDE3-8B8C-EFCB-1804D909F1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4918E7-660C-D88C-48BA-D5FC0FFA5D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60E74F-5437-923F-0032-D3E95BCFD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E1A42-FF0A-4BCE-891F-F6400BF5F9A8}" type="datetimeFigureOut">
              <a:rPr lang="en-DK" smtClean="0"/>
              <a:t>14/04/2023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BF00C-EEDE-A5B8-6631-DD335C505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DFD19-A5C2-EA68-788F-006B9C328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7185C-FEAA-4910-9EB1-B896D39CD6CC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205346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B3590-A17E-7F06-E3BE-3EC783041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A8836-683B-874B-6A21-6538277C6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94B07C-20F6-C07A-FBB5-B2697204C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E1A42-FF0A-4BCE-891F-F6400BF5F9A8}" type="datetimeFigureOut">
              <a:rPr lang="en-DK" smtClean="0"/>
              <a:t>14/04/2023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F2BA9-5537-183B-6D21-DA676B05D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82E34-A192-5D9F-5246-EC4986F76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7185C-FEAA-4910-9EB1-B896D39CD6CC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451776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4041F-66D3-11DB-57AC-40EBE581D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4AE39E-BBE6-C718-3D51-87AB7999A7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E3421-5F89-F6CC-91CC-D31B7DB3C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E1A42-FF0A-4BCE-891F-F6400BF5F9A8}" type="datetimeFigureOut">
              <a:rPr lang="en-DK" smtClean="0"/>
              <a:t>14/04/2023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A16C4-F7F2-3ACA-6355-9A86954CB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CE846-9971-C03F-4551-0D4F6AB19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7185C-FEAA-4910-9EB1-B896D39CD6CC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828684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09808-37AD-6901-729B-CE5297136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D3414-F42C-0BBC-C53D-CDC2FA8618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DAB0F2-00C8-FF83-D037-951A93662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A4A2B5-EC4F-C8F6-D907-3EC508E2D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E1A42-FF0A-4BCE-891F-F6400BF5F9A8}" type="datetimeFigureOut">
              <a:rPr lang="en-DK" smtClean="0"/>
              <a:t>14/04/2023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195AD4-C610-EDB4-17F8-FA533472F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DD3FE0-6916-97BB-F640-787594792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7185C-FEAA-4910-9EB1-B896D39CD6CC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638602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2FA56-4425-950B-8F30-1357B8849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FC22F2-01C4-0F56-6300-3B122A272C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098866-8F9B-231D-A7D4-C28EEFBB5E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EC2D31-CFC1-F12A-BAC1-A1933A98FA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757377-2972-34D9-C2F9-FCC35DE9FD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D40587-C07E-9EF8-2527-4FB049231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E1A42-FF0A-4BCE-891F-F6400BF5F9A8}" type="datetimeFigureOut">
              <a:rPr lang="en-DK" smtClean="0"/>
              <a:t>14/04/2023</a:t>
            </a:fld>
            <a:endParaRPr lang="en-D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729A78-E7CE-7DD0-1E33-E6B20726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D16A34-046D-E855-C563-545F16D20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7185C-FEAA-4910-9EB1-B896D39CD6CC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900060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5FBED-89F6-C28D-6588-B06140491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47951F-DA9B-50C5-D99D-97D8B0FEE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E1A42-FF0A-4BCE-891F-F6400BF5F9A8}" type="datetimeFigureOut">
              <a:rPr lang="en-DK" smtClean="0"/>
              <a:t>14/04/2023</a:t>
            </a:fld>
            <a:endParaRPr lang="en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480D6D-DAB5-8056-41EE-E92BBC4DD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27A644-14D6-D318-D086-048E21099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7185C-FEAA-4910-9EB1-B896D39CD6CC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683270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65902A-A3E4-D4C7-71AD-4AAAE63AD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E1A42-FF0A-4BCE-891F-F6400BF5F9A8}" type="datetimeFigureOut">
              <a:rPr lang="en-DK" smtClean="0"/>
              <a:t>14/04/2023</a:t>
            </a:fld>
            <a:endParaRPr lang="en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43E820-E8C8-0F9C-F3AF-1AAFB37A9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E6A50-1761-C8C4-DE49-6B14D3EEC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7185C-FEAA-4910-9EB1-B896D39CD6CC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259824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C573D-62AA-A1B2-0D92-CD81EF859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F13FE-875C-112F-E283-84CBAF1E1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F2530F-55DB-CBF3-77CB-C8CC796E72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CE99CB-C0BC-0174-C878-6A415AE63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E1A42-FF0A-4BCE-891F-F6400BF5F9A8}" type="datetimeFigureOut">
              <a:rPr lang="en-DK" smtClean="0"/>
              <a:t>14/04/2023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FB12EF-618F-64A2-7C25-A53AD5B83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0312EF-39D4-8842-57AA-910E0ADC0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7185C-FEAA-4910-9EB1-B896D39CD6CC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395229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64044-8784-14FE-3EA1-8A0C0C9A2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AA30F6-9B8F-30DF-11ED-3A9E531D69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6B4064-CC69-566B-0429-FFD43119DF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C0FDB7-D1AF-2FE6-D6F1-D5AE25914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E1A42-FF0A-4BCE-891F-F6400BF5F9A8}" type="datetimeFigureOut">
              <a:rPr lang="en-DK" smtClean="0"/>
              <a:t>14/04/2023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E000B8-CBA3-126A-CE00-6AD4A1A8B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20E4FC-A2F1-27F4-32BD-929B5CF76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7185C-FEAA-4910-9EB1-B896D39CD6CC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032933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02AE2E-785B-D6CF-1FD5-D59E54317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BEC3F-0E4A-F7F8-660A-01EA1B8009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76AEF1-CEF1-49CD-08C4-5449AFC326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E1A42-FF0A-4BCE-891F-F6400BF5F9A8}" type="datetimeFigureOut">
              <a:rPr lang="en-DK" smtClean="0"/>
              <a:t>14/04/2023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446DD-B202-3AB4-56E2-15A3118C60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A4D5A-4E01-15D9-B9D8-A87BC580C6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7185C-FEAA-4910-9EB1-B896D39CD6CC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591735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1B6ECEF-3749-A8FB-F620-2B88FAAF7C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459849-33FB-B1E8-6239-4084D01042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" b="1189"/>
          <a:stretch/>
        </p:blipFill>
        <p:spPr>
          <a:xfrm>
            <a:off x="-30480" y="-1056641"/>
            <a:ext cx="12252960" cy="89712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48D947-808F-ED24-F976-821089ABFE7E}"/>
              </a:ext>
            </a:extLst>
          </p:cNvPr>
          <p:cNvSpPr/>
          <p:nvPr/>
        </p:nvSpPr>
        <p:spPr>
          <a:xfrm>
            <a:off x="-30480" y="-1056641"/>
            <a:ext cx="12252960" cy="8952128"/>
          </a:xfrm>
          <a:prstGeom prst="rect">
            <a:avLst/>
          </a:prstGeom>
          <a:solidFill>
            <a:srgbClr val="6091C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en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0A475F-7A25-A12A-4617-A4828126CF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sz="5400" b="1" dirty="0">
                <a:solidFill>
                  <a:srgbClr val="FCFCFC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Boliga Marketingpakker</a:t>
            </a:r>
            <a:endParaRPr lang="en-DK" sz="5400" b="1" dirty="0">
              <a:solidFill>
                <a:srgbClr val="FCFCFC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216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electronics, screenshot, computer&#10;&#10;Description automatically generated">
            <a:extLst>
              <a:ext uri="{FF2B5EF4-FFF2-40B4-BE49-F238E27FC236}">
                <a16:creationId xmlns:a16="http://schemas.microsoft.com/office/drawing/2014/main" id="{53B902A5-C344-F9DF-BECE-30DBB33CC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000" y="1869895"/>
            <a:ext cx="6130800" cy="43070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BF08FE-6D07-E209-AD29-BE4BD7BE7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3800" y="365125"/>
            <a:ext cx="8640000" cy="913710"/>
          </a:xfrm>
        </p:spPr>
        <p:txBody>
          <a:bodyPr>
            <a:norm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3200" b="1" dirty="0">
                <a:solidFill>
                  <a:srgbClr val="6091C0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Boliga: Forside</a:t>
            </a:r>
            <a:endParaRPr lang="da-DK" sz="3200" b="1" dirty="0">
              <a:solidFill>
                <a:srgbClr val="6091C0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99A10-217E-72CF-5C7A-BD328DD41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3799" y="1278835"/>
            <a:ext cx="4230000" cy="489812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da-DK" sz="1400" dirty="0" err="1">
                <a:solidFill>
                  <a:srgbClr val="333333"/>
                </a:solidFill>
                <a:latin typeface="Montserrat" panose="00000500000000000000" pitchFamily="2" charset="0"/>
              </a:rPr>
              <a:t>Lorem</a:t>
            </a:r>
            <a:r>
              <a:rPr lang="da-DK" sz="14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a-DK" sz="1400" dirty="0" err="1">
                <a:solidFill>
                  <a:srgbClr val="333333"/>
                </a:solidFill>
                <a:latin typeface="Montserrat" panose="00000500000000000000" pitchFamily="2" charset="0"/>
              </a:rPr>
              <a:t>ipsum</a:t>
            </a:r>
            <a:endParaRPr lang="da-DK" sz="1400" dirty="0">
              <a:solidFill>
                <a:srgbClr val="333333"/>
              </a:solidFill>
              <a:latin typeface="Montserrat" panose="00000500000000000000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98B8D9F-7E90-0E91-8AD5-77C4590CDE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4" r="33151"/>
          <a:stretch/>
        </p:blipFill>
        <p:spPr>
          <a:xfrm>
            <a:off x="-897105" y="0"/>
            <a:ext cx="2700811" cy="68580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EFAD061-F613-9DEC-F97B-1FE10EC3ECD6}"/>
              </a:ext>
            </a:extLst>
          </p:cNvPr>
          <p:cNvCxnSpPr/>
          <p:nvPr/>
        </p:nvCxnSpPr>
        <p:spPr>
          <a:xfrm>
            <a:off x="1803706" y="0"/>
            <a:ext cx="0" cy="6858000"/>
          </a:xfrm>
          <a:prstGeom prst="line">
            <a:avLst/>
          </a:prstGeom>
          <a:ln w="38100">
            <a:solidFill>
              <a:srgbClr val="6091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276C28E9-A93C-6E21-B11B-B01AFBA16510}"/>
              </a:ext>
            </a:extLst>
          </p:cNvPr>
          <p:cNvSpPr/>
          <p:nvPr/>
        </p:nvSpPr>
        <p:spPr>
          <a:xfrm>
            <a:off x="-897105" y="0"/>
            <a:ext cx="2700812" cy="6858000"/>
          </a:xfrm>
          <a:prstGeom prst="rect">
            <a:avLst/>
          </a:prstGeom>
          <a:solidFill>
            <a:srgbClr val="6091C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966470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1B6ECEF-3749-A8FB-F620-2B88FAAF7C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459849-33FB-B1E8-6239-4084D01042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" b="1189"/>
          <a:stretch/>
        </p:blipFill>
        <p:spPr>
          <a:xfrm>
            <a:off x="-30480" y="-1056641"/>
            <a:ext cx="12252960" cy="89712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48D947-808F-ED24-F976-821089ABFE7E}"/>
              </a:ext>
            </a:extLst>
          </p:cNvPr>
          <p:cNvSpPr/>
          <p:nvPr/>
        </p:nvSpPr>
        <p:spPr>
          <a:xfrm>
            <a:off x="-30480" y="-1056641"/>
            <a:ext cx="12252960" cy="8952128"/>
          </a:xfrm>
          <a:prstGeom prst="rect">
            <a:avLst/>
          </a:prstGeom>
          <a:solidFill>
            <a:srgbClr val="6091C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en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0A475F-7A25-A12A-4617-A4828126CF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sz="5400" b="1" dirty="0">
                <a:solidFill>
                  <a:srgbClr val="FCFCFC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Boliga Marketingpakker</a:t>
            </a:r>
            <a:endParaRPr lang="en-DK" sz="5400" b="1" dirty="0">
              <a:solidFill>
                <a:srgbClr val="FCFCFC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911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F08FE-6D07-E209-AD29-BE4BD7BE7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906" y="365126"/>
            <a:ext cx="8711894" cy="913710"/>
          </a:xfrm>
        </p:spPr>
        <p:txBody>
          <a:bodyPr>
            <a:norm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3200" b="1" dirty="0">
                <a:solidFill>
                  <a:srgbClr val="6091C0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Boliga Marketingpakker </a:t>
            </a:r>
            <a:endParaRPr lang="da-DK" sz="3200" b="1" dirty="0">
              <a:solidFill>
                <a:srgbClr val="6091C0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99A10-217E-72CF-5C7A-BD328DD41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1905" y="1278835"/>
            <a:ext cx="4230000" cy="4898127"/>
          </a:xfrm>
        </p:spPr>
        <p:txBody>
          <a:bodyPr>
            <a:noAutofit/>
          </a:bodyPr>
          <a:lstStyle/>
          <a:p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Lorem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ipsum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dolor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sit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amet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,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consectetur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adipiscing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elit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.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Praesent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volutpat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sem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in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porta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molestie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. </a:t>
            </a:r>
          </a:p>
          <a:p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Donec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in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arcu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convallis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,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euismod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eros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et,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fringilla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risus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. Morbi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pulvinar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ligula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sed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libero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sagittis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rhoncus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.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Donec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dapibus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varius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nulla at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elementum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. </a:t>
            </a:r>
          </a:p>
          <a:p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Cras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vulputate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arcu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mi,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sit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amet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ultricies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dui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accumsan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eget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.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Fusce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nisi magna,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pharetra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et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vestibulum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condimentum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,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blandit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eu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ligula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. </a:t>
            </a:r>
          </a:p>
          <a:p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Curabitur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ut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molestie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nibh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.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Curabitur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felis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augue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,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fringilla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non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scelerisque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sit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amet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,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luctus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eget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felis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487A608-C91B-6104-2B75-8784C40CA576}"/>
              </a:ext>
            </a:extLst>
          </p:cNvPr>
          <p:cNvSpPr txBox="1">
            <a:spLocks/>
          </p:cNvSpPr>
          <p:nvPr/>
        </p:nvSpPr>
        <p:spPr>
          <a:xfrm>
            <a:off x="7123800" y="1278834"/>
            <a:ext cx="4230000" cy="4898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Sed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varius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ligula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erat. Integer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mattis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urna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ligula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, et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placerat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elit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hendrerit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et.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Aliquam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molestie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, nisi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vel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ultrices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pulvinar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,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dui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nisl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dignissim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purus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,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vel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congue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quam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dolor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id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ante. </a:t>
            </a:r>
          </a:p>
          <a:p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Etiam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at erat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sapien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. Sed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eget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purus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risus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. Vestibulum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porta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rhoncus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purus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, at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placerat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erat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scelerisque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lacinia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.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Donec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sed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dolor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nisl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. </a:t>
            </a:r>
          </a:p>
          <a:p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In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feugiat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arcu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vitae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pretium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vestibulum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.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Ut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cursus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id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metus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eu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malesuada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. Sed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bibendum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est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vitae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ex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viverra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cursus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eget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quis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justo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. </a:t>
            </a:r>
          </a:p>
          <a:p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Aliquam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congue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nec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nisi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nec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tempor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. Nulla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fermentum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sed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nibh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quis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aliquet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FCDB06-720F-EDC8-2702-D87A9B1414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4" r="33151"/>
          <a:stretch/>
        </p:blipFill>
        <p:spPr>
          <a:xfrm>
            <a:off x="-897105" y="0"/>
            <a:ext cx="2700811" cy="6858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1E4CAD1-CF88-BCB9-EA0B-076E735D6579}"/>
              </a:ext>
            </a:extLst>
          </p:cNvPr>
          <p:cNvCxnSpPr/>
          <p:nvPr/>
        </p:nvCxnSpPr>
        <p:spPr>
          <a:xfrm>
            <a:off x="1803706" y="0"/>
            <a:ext cx="0" cy="6858000"/>
          </a:xfrm>
          <a:prstGeom prst="line">
            <a:avLst/>
          </a:prstGeom>
          <a:ln w="38100">
            <a:solidFill>
              <a:srgbClr val="6091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1E8D44C9-A9EC-FE72-5522-2C5456A88C47}"/>
              </a:ext>
            </a:extLst>
          </p:cNvPr>
          <p:cNvSpPr/>
          <p:nvPr/>
        </p:nvSpPr>
        <p:spPr>
          <a:xfrm>
            <a:off x="-897105" y="0"/>
            <a:ext cx="2700811" cy="6858000"/>
          </a:xfrm>
          <a:prstGeom prst="rect">
            <a:avLst/>
          </a:prstGeom>
          <a:solidFill>
            <a:srgbClr val="6091C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4130024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544EDF0-C378-FF79-87E5-0958FAB6387B}"/>
              </a:ext>
            </a:extLst>
          </p:cNvPr>
          <p:cNvSpPr txBox="1">
            <a:spLocks/>
          </p:cNvSpPr>
          <p:nvPr/>
        </p:nvSpPr>
        <p:spPr>
          <a:xfrm>
            <a:off x="2641905" y="1278834"/>
            <a:ext cx="2700000" cy="4898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Vivamus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accumsan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vestibulum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augue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vel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consectetur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. Nulla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ullamcorper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ligula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vel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molestie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tristique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.</a:t>
            </a:r>
          </a:p>
          <a:p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In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hac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habitasse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platea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dictumst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. Morbi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faucibus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vitae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enim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vitae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fringilla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.</a:t>
            </a:r>
          </a:p>
          <a:p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Morbi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rutrum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volutpat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rutrum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.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Pellentesque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dapibus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tellus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at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turpis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sollicitudin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,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eget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mattis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nulla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dictum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. </a:t>
            </a:r>
          </a:p>
          <a:p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Aenean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blandit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mauris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ipsum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,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A7E94AE-4108-1BE3-A824-16149EB19AB0}"/>
              </a:ext>
            </a:extLst>
          </p:cNvPr>
          <p:cNvSpPr txBox="1">
            <a:spLocks/>
          </p:cNvSpPr>
          <p:nvPr/>
        </p:nvSpPr>
        <p:spPr>
          <a:xfrm>
            <a:off x="5611906" y="1278834"/>
            <a:ext cx="2700000" cy="4898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Pellentesque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scelerisque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luctus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augue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ut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pretium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.</a:t>
            </a:r>
          </a:p>
          <a:p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Phasellus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pellentesque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augue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leo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,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nec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lacinia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felis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laoreet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sed.</a:t>
            </a:r>
          </a:p>
          <a:p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Praesent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velit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tellus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,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tincidunt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sit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amet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mauris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sed,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dictum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ultrices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sapien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.</a:t>
            </a:r>
          </a:p>
          <a:p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Vestibulum ante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ipsum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primis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in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faucibus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orci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luctus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et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ultrices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posuere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cubilia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curae</a:t>
            </a:r>
            <a:endParaRPr lang="de-DE" sz="1600" dirty="0">
              <a:solidFill>
                <a:srgbClr val="333333"/>
              </a:solidFill>
              <a:latin typeface="Montserrat" panose="00000500000000000000" pitchFamily="2" charset="0"/>
            </a:endParaRPr>
          </a:p>
          <a:p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In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sagittis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molestie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aliquam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. 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3D4BDA9-2344-53DB-AFA4-497AE2B1A867}"/>
              </a:ext>
            </a:extLst>
          </p:cNvPr>
          <p:cNvSpPr txBox="1">
            <a:spLocks/>
          </p:cNvSpPr>
          <p:nvPr/>
        </p:nvSpPr>
        <p:spPr>
          <a:xfrm>
            <a:off x="8581905" y="1278834"/>
            <a:ext cx="2700000" cy="4898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Morbi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diam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nisi,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pharetra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in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nisl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in,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mattis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scelerisque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erat. Sed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sit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amet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pharetra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dui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.</a:t>
            </a:r>
          </a:p>
          <a:p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Aenean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vehicula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,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lectus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eu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hendrerit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posuere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,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metus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dui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porttitor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augue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, in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fringilla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quam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purus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a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metus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. </a:t>
            </a:r>
          </a:p>
          <a:p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Curabitur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interdum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a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justo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ut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sagittis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. In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scelerisque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felis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viverra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euismod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volutpat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.</a:t>
            </a:r>
          </a:p>
          <a:p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Nulla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efficitur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nunc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at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nunc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eget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vulputate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 nulla </a:t>
            </a:r>
            <a:r>
              <a:rPr lang="de-DE" sz="1600" dirty="0" err="1">
                <a:solidFill>
                  <a:srgbClr val="333333"/>
                </a:solidFill>
                <a:latin typeface="Montserrat" panose="00000500000000000000" pitchFamily="2" charset="0"/>
              </a:rPr>
              <a:t>lobortis</a:t>
            </a:r>
            <a:r>
              <a:rPr lang="de-DE" sz="1600" dirty="0">
                <a:solidFill>
                  <a:srgbClr val="333333"/>
                </a:solidFill>
                <a:latin typeface="Montserrat" panose="00000500000000000000" pitchFamily="2" charset="0"/>
              </a:rPr>
              <a:t>.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B71BD4E-F266-9F14-1AF8-93E264BBB1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4" r="33151"/>
          <a:stretch/>
        </p:blipFill>
        <p:spPr>
          <a:xfrm>
            <a:off x="-897105" y="0"/>
            <a:ext cx="2700811" cy="68580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43D87DD-38CD-71F5-7C96-0B0860D4BBED}"/>
              </a:ext>
            </a:extLst>
          </p:cNvPr>
          <p:cNvCxnSpPr/>
          <p:nvPr/>
        </p:nvCxnSpPr>
        <p:spPr>
          <a:xfrm>
            <a:off x="1803706" y="0"/>
            <a:ext cx="0" cy="6858000"/>
          </a:xfrm>
          <a:prstGeom prst="line">
            <a:avLst/>
          </a:prstGeom>
          <a:ln w="38100">
            <a:solidFill>
              <a:srgbClr val="6091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CFCFE701-BE30-AE7E-020E-4CEA16ED50FE}"/>
              </a:ext>
            </a:extLst>
          </p:cNvPr>
          <p:cNvSpPr/>
          <p:nvPr/>
        </p:nvSpPr>
        <p:spPr>
          <a:xfrm>
            <a:off x="-897105" y="0"/>
            <a:ext cx="2700811" cy="6858000"/>
          </a:xfrm>
          <a:prstGeom prst="rect">
            <a:avLst/>
          </a:prstGeom>
          <a:solidFill>
            <a:srgbClr val="6091C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en-DK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C687913-7D7C-23FD-45A1-A7D0D1EBC68A}"/>
              </a:ext>
            </a:extLst>
          </p:cNvPr>
          <p:cNvSpPr txBox="1">
            <a:spLocks/>
          </p:cNvSpPr>
          <p:nvPr/>
        </p:nvSpPr>
        <p:spPr>
          <a:xfrm>
            <a:off x="2641906" y="365126"/>
            <a:ext cx="8640000" cy="9137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da-DK" sz="3200" b="1" dirty="0">
                <a:solidFill>
                  <a:srgbClr val="6091C0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Boliga Marketingpakker </a:t>
            </a:r>
            <a:endParaRPr lang="da-DK" sz="3200" b="1" dirty="0">
              <a:solidFill>
                <a:srgbClr val="6091C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473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3B684CF-323D-ADD9-2F68-36D15874BAE3}"/>
              </a:ext>
            </a:extLst>
          </p:cNvPr>
          <p:cNvSpPr txBox="1">
            <a:spLocks/>
          </p:cNvSpPr>
          <p:nvPr/>
        </p:nvSpPr>
        <p:spPr>
          <a:xfrm>
            <a:off x="2709988" y="5041351"/>
            <a:ext cx="2709181" cy="719523"/>
          </a:xfrm>
          <a:prstGeom prst="roundRect">
            <a:avLst/>
          </a:prstGeom>
          <a:solidFill>
            <a:srgbClr val="6091C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+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3D4BDA9-2344-53DB-AFA4-497AE2B1A867}"/>
              </a:ext>
            </a:extLst>
          </p:cNvPr>
          <p:cNvSpPr txBox="1">
            <a:spLocks/>
          </p:cNvSpPr>
          <p:nvPr/>
        </p:nvSpPr>
        <p:spPr>
          <a:xfrm>
            <a:off x="8653344" y="1278835"/>
            <a:ext cx="2700000" cy="750041"/>
          </a:xfrm>
          <a:prstGeom prst="roundRect">
            <a:avLst/>
          </a:prstGeom>
          <a:solidFill>
            <a:srgbClr val="6091C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Målrettet købere</a:t>
            </a:r>
            <a:endParaRPr lang="da-DK" sz="1200" i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16D82-2938-F4F1-6FEF-99965B7964A5}"/>
              </a:ext>
            </a:extLst>
          </p:cNvPr>
          <p:cNvSpPr txBox="1">
            <a:spLocks/>
          </p:cNvSpPr>
          <p:nvPr/>
        </p:nvSpPr>
        <p:spPr>
          <a:xfrm>
            <a:off x="5683569" y="1278834"/>
            <a:ext cx="2700000" cy="719523"/>
          </a:xfrm>
          <a:prstGeom prst="roundRect">
            <a:avLst/>
          </a:prstGeom>
          <a:solidFill>
            <a:srgbClr val="6091C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Kun med Boliga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E68F8D1-EF23-9172-4082-5C34E5F4752F}"/>
              </a:ext>
            </a:extLst>
          </p:cNvPr>
          <p:cNvSpPr txBox="1">
            <a:spLocks/>
          </p:cNvSpPr>
          <p:nvPr/>
        </p:nvSpPr>
        <p:spPr>
          <a:xfrm>
            <a:off x="2713799" y="1278834"/>
            <a:ext cx="2700000" cy="719523"/>
          </a:xfrm>
          <a:prstGeom prst="roundRect">
            <a:avLst/>
          </a:prstGeom>
          <a:solidFill>
            <a:srgbClr val="6091C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Høje </a:t>
            </a:r>
            <a:r>
              <a:rPr lang="da-DK" sz="1200" i="1" dirty="0">
                <a:solidFill>
                  <a:schemeClr val="bg1"/>
                </a:solidFill>
                <a:latin typeface="Montserrat" panose="00000500000000000000" pitchFamily="2" charset="0"/>
              </a:rPr>
              <a:t>klikrater</a:t>
            </a:r>
            <a:endParaRPr kumimoji="0" lang="da-DK" sz="12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BF08FE-6D07-E209-AD29-BE4BD7BE7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3800" y="365124"/>
            <a:ext cx="8640000" cy="913710"/>
          </a:xfrm>
        </p:spPr>
        <p:txBody>
          <a:bodyPr>
            <a:norm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3200" b="1" dirty="0">
                <a:solidFill>
                  <a:srgbClr val="6091C0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Boliga Marketingpakker </a:t>
            </a:r>
            <a:endParaRPr lang="da-DK" sz="3200" b="1" dirty="0">
              <a:solidFill>
                <a:srgbClr val="6091C0"/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544EDF0-C378-FF79-87E5-0958FAB6387B}"/>
              </a:ext>
            </a:extLst>
          </p:cNvPr>
          <p:cNvSpPr txBox="1">
            <a:spLocks/>
          </p:cNvSpPr>
          <p:nvPr/>
        </p:nvSpPr>
        <p:spPr>
          <a:xfrm>
            <a:off x="2713799" y="1703749"/>
            <a:ext cx="2700000" cy="3231590"/>
          </a:xfrm>
          <a:prstGeom prst="roundRect">
            <a:avLst>
              <a:gd name="adj" fmla="val 7055"/>
            </a:avLst>
          </a:prstGeom>
          <a:ln w="19050">
            <a:solidFill>
              <a:srgbClr val="6091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srgbClr val="6091C0"/>
                </a:solidFill>
                <a:effectLst/>
                <a:uLnTx/>
                <a:uFillTx/>
                <a:latin typeface="Montserrat" panose="00000500000000000000" pitchFamily="2" charset="0"/>
              </a:rPr>
              <a:t>SoMe Katalog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da-DK" sz="1400" b="1" dirty="0">
              <a:solidFill>
                <a:srgbClr val="6091C0"/>
              </a:solidFill>
              <a:latin typeface="Montserrat" panose="00000500000000000000" pitchFamily="2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da-DK" sz="1400" dirty="0">
                <a:solidFill>
                  <a:srgbClr val="333333"/>
                </a:solidFill>
                <a:latin typeface="Montserrat" panose="00000500000000000000" pitchFamily="2" charset="0"/>
              </a:rPr>
              <a:t>Katalog med 11 boliger ad gangen – automatisk opdatering</a:t>
            </a:r>
            <a:br>
              <a:rPr lang="da-DK" sz="1400" dirty="0">
                <a:solidFill>
                  <a:srgbClr val="333333"/>
                </a:solidFill>
                <a:latin typeface="Montserrat" panose="00000500000000000000" pitchFamily="2" charset="0"/>
              </a:rPr>
            </a:b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Montserrat" panose="00000500000000000000" pitchFamily="2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da-DK" sz="1400" dirty="0">
                <a:solidFill>
                  <a:srgbClr val="333333"/>
                </a:solidFill>
                <a:latin typeface="Montserrat" panose="00000500000000000000" pitchFamily="2" charset="0"/>
              </a:rPr>
              <a:t>Vises på Facebook og Instagram </a:t>
            </a:r>
            <a:br>
              <a:rPr lang="da-DK" sz="1400" dirty="0">
                <a:solidFill>
                  <a:srgbClr val="333333"/>
                </a:solidFill>
                <a:latin typeface="Montserrat" panose="00000500000000000000" pitchFamily="2" charset="0"/>
              </a:rPr>
            </a:br>
            <a:endParaRPr lang="da-DK" sz="1400" dirty="0">
              <a:solidFill>
                <a:srgbClr val="333333"/>
              </a:solidFill>
              <a:latin typeface="Montserrat" panose="00000500000000000000" pitchFamily="2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</a:rPr>
              <a:t>Boliga data </a:t>
            </a:r>
            <a:r>
              <a:rPr lang="da-DK" sz="1400" dirty="0">
                <a:solidFill>
                  <a:srgbClr val="333333"/>
                </a:solidFill>
                <a:latin typeface="Montserrat" panose="00000500000000000000" pitchFamily="2" charset="0"/>
              </a:rPr>
              <a:t>kombineret med FB+IG data </a:t>
            </a:r>
            <a:br>
              <a:rPr lang="da-DK" sz="1400" dirty="0">
                <a:solidFill>
                  <a:srgbClr val="333333"/>
                </a:solidFill>
                <a:latin typeface="Montserrat" panose="00000500000000000000" pitchFamily="2" charset="0"/>
              </a:rPr>
            </a:br>
            <a:endParaRPr lang="da-DK" sz="1400" dirty="0">
              <a:solidFill>
                <a:srgbClr val="333333"/>
              </a:solidFill>
              <a:latin typeface="Montserrat" panose="00000500000000000000" pitchFamily="2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</a:rPr>
              <a:t>Boliga</a:t>
            </a:r>
            <a:r>
              <a:rPr lang="da-DK" sz="1400" dirty="0">
                <a:solidFill>
                  <a:srgbClr val="333333"/>
                </a:solidFill>
                <a:latin typeface="Montserrat" panose="00000500000000000000" pitchFamily="2" charset="0"/>
              </a:rPr>
              <a:t>-afsender giver  uhørt høj klikrate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A7E94AE-4108-1BE3-A824-16149EB19AB0}"/>
              </a:ext>
            </a:extLst>
          </p:cNvPr>
          <p:cNvSpPr txBox="1">
            <a:spLocks/>
          </p:cNvSpPr>
          <p:nvPr/>
        </p:nvSpPr>
        <p:spPr>
          <a:xfrm>
            <a:off x="6134712" y="1278835"/>
            <a:ext cx="2520000" cy="4898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F0F30F9-F11C-AD14-0B74-32F765C20DCA}"/>
              </a:ext>
            </a:extLst>
          </p:cNvPr>
          <p:cNvSpPr txBox="1">
            <a:spLocks/>
          </p:cNvSpPr>
          <p:nvPr/>
        </p:nvSpPr>
        <p:spPr>
          <a:xfrm>
            <a:off x="5683569" y="1703748"/>
            <a:ext cx="2700000" cy="4575654"/>
          </a:xfrm>
          <a:prstGeom prst="roundRect">
            <a:avLst>
              <a:gd name="adj" fmla="val 7055"/>
            </a:avLst>
          </a:prstGeom>
          <a:ln w="19050">
            <a:solidFill>
              <a:srgbClr val="6091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srgbClr val="6091C0"/>
                </a:solidFill>
                <a:effectLst/>
                <a:uLnTx/>
                <a:uFillTx/>
                <a:latin typeface="Montserrat" panose="00000500000000000000" pitchFamily="2" charset="0"/>
              </a:rPr>
              <a:t>SoMe Katalog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da-DK" sz="1600" b="1" dirty="0">
              <a:solidFill>
                <a:srgbClr val="6091C0"/>
              </a:solidFill>
              <a:latin typeface="Montserrat" panose="00000500000000000000" pitchFamily="2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da-DK" sz="1400" dirty="0">
                <a:solidFill>
                  <a:srgbClr val="333333"/>
                </a:solidFill>
                <a:latin typeface="Montserrat" panose="00000500000000000000" pitchFamily="2" charset="0"/>
              </a:rPr>
              <a:t>Op til 3 x flere visninger </a:t>
            </a:r>
            <a:br>
              <a:rPr lang="da-DK" sz="1400" dirty="0">
                <a:solidFill>
                  <a:srgbClr val="333333"/>
                </a:solidFill>
                <a:latin typeface="Montserrat" panose="00000500000000000000" pitchFamily="2" charset="0"/>
              </a:rPr>
            </a:br>
            <a:endParaRPr lang="da-DK" sz="1400" dirty="0">
              <a:solidFill>
                <a:srgbClr val="333333"/>
              </a:solidFill>
              <a:latin typeface="Montserrat" panose="00000500000000000000" pitchFamily="2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da-DK" sz="1400" dirty="0">
                <a:solidFill>
                  <a:srgbClr val="333333"/>
                </a:solidFill>
                <a:latin typeface="Montserrat" panose="00000500000000000000" pitchFamily="2" charset="0"/>
              </a:rPr>
              <a:t>Bedre placeringer end øvrige boliger</a:t>
            </a:r>
            <a:br>
              <a:rPr lang="da-DK" sz="1400" dirty="0">
                <a:solidFill>
                  <a:srgbClr val="333333"/>
                </a:solidFill>
                <a:latin typeface="Montserrat" panose="00000500000000000000" pitchFamily="2" charset="0"/>
              </a:rPr>
            </a:br>
            <a:endParaRPr lang="da-DK" sz="1400" dirty="0">
              <a:solidFill>
                <a:srgbClr val="333333"/>
              </a:solidFill>
              <a:latin typeface="Montserrat" panose="00000500000000000000" pitchFamily="2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da-DK" sz="1400" dirty="0">
                <a:solidFill>
                  <a:srgbClr val="333333"/>
                </a:solidFill>
                <a:latin typeface="Montserrat" panose="00000500000000000000" pitchFamily="2" charset="0"/>
              </a:rPr>
              <a:t>Fremhævet tekst</a:t>
            </a:r>
            <a:br>
              <a:rPr lang="da-DK" sz="1400" dirty="0">
                <a:solidFill>
                  <a:srgbClr val="333333"/>
                </a:solidFill>
                <a:latin typeface="Montserrat" panose="00000500000000000000" pitchFamily="2" charset="0"/>
              </a:rPr>
            </a:br>
            <a:endParaRPr lang="da-DK" sz="1400" dirty="0">
              <a:solidFill>
                <a:srgbClr val="333333"/>
              </a:solidFill>
              <a:latin typeface="Montserrat" panose="00000500000000000000" pitchFamily="2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da-DK" sz="1400" dirty="0">
                <a:solidFill>
                  <a:srgbClr val="333333"/>
                </a:solidFill>
                <a:latin typeface="Montserrat" panose="00000500000000000000" pitchFamily="2" charset="0"/>
              </a:rPr>
              <a:t>Fremhævet grafisk annonce   </a:t>
            </a: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Montserrat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i="1" u="none" strike="noStrike" kern="1200" cap="none" spc="0" normalizeH="0" baseline="0" noProof="0" dirty="0">
              <a:ln>
                <a:noFill/>
              </a:ln>
              <a:solidFill>
                <a:srgbClr val="6091C0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3F98CDD-A711-1E70-4FDC-4E07EB9A4FC7}"/>
              </a:ext>
            </a:extLst>
          </p:cNvPr>
          <p:cNvSpPr txBox="1">
            <a:spLocks/>
          </p:cNvSpPr>
          <p:nvPr/>
        </p:nvSpPr>
        <p:spPr>
          <a:xfrm>
            <a:off x="8653344" y="1710309"/>
            <a:ext cx="2700000" cy="4575654"/>
          </a:xfrm>
          <a:prstGeom prst="roundRect">
            <a:avLst>
              <a:gd name="adj" fmla="val 7055"/>
            </a:avLst>
          </a:prstGeom>
          <a:ln w="19050">
            <a:solidFill>
              <a:srgbClr val="6091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srgbClr val="6091C0"/>
                </a:solidFill>
                <a:effectLst/>
                <a:uLnTx/>
                <a:uFillTx/>
                <a:latin typeface="Montserrat" panose="00000500000000000000" pitchFamily="2" charset="0"/>
              </a:rPr>
              <a:t>Boliga Front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da-DK" sz="1400" b="1" dirty="0">
              <a:solidFill>
                <a:srgbClr val="333333"/>
              </a:solidFill>
              <a:latin typeface="Montserrat" panose="00000500000000000000" pitchFamily="2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da-DK" sz="1400" dirty="0">
                <a:solidFill>
                  <a:srgbClr val="333333"/>
                </a:solidFill>
                <a:latin typeface="Montserrat" panose="00000500000000000000" pitchFamily="2" charset="0"/>
              </a:rPr>
              <a:t>Bolig på forsiden af boliga.dk </a:t>
            </a:r>
            <a:br>
              <a:rPr lang="da-DK" sz="1400" dirty="0">
                <a:solidFill>
                  <a:srgbClr val="333333"/>
                </a:solidFill>
                <a:latin typeface="Montserrat" panose="00000500000000000000" pitchFamily="2" charset="0"/>
              </a:rPr>
            </a:br>
            <a:r>
              <a:rPr lang="da-DK" sz="14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da-DK" sz="1400" dirty="0">
                <a:solidFill>
                  <a:srgbClr val="333333"/>
                </a:solidFill>
                <a:latin typeface="Montserrat" panose="00000500000000000000" pitchFamily="2" charset="0"/>
              </a:rPr>
              <a:t>Fremhævet grafisk annonce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400" dirty="0">
              <a:solidFill>
                <a:srgbClr val="333333"/>
              </a:solidFill>
              <a:latin typeface="Montserrat" panose="00000500000000000000" pitchFamily="2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da-DK" sz="1400" dirty="0">
                <a:solidFill>
                  <a:srgbClr val="333333"/>
                </a:solidFill>
                <a:latin typeface="Montserrat" panose="00000500000000000000" pitchFamily="2" charset="0"/>
              </a:rPr>
              <a:t>Forskellige fremhævninger efter   boligstatus </a:t>
            </a:r>
            <a:br>
              <a:rPr lang="da-DK" sz="1400" dirty="0">
                <a:solidFill>
                  <a:srgbClr val="333333"/>
                </a:solidFill>
                <a:latin typeface="Montserrat" panose="00000500000000000000" pitchFamily="2" charset="0"/>
              </a:rPr>
            </a:br>
            <a:r>
              <a:rPr lang="da-DK" sz="1100" i="1" dirty="0">
                <a:solidFill>
                  <a:srgbClr val="333333"/>
                </a:solidFill>
                <a:latin typeface="Montserrat" panose="00000500000000000000" pitchFamily="2" charset="0"/>
              </a:rPr>
              <a:t>”Nyhed”, ”Prisfald” etc.</a:t>
            </a:r>
            <a:r>
              <a:rPr lang="da-DK" sz="11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0807ED2-2C06-1A47-73F6-1D299A75C1CF}"/>
              </a:ext>
            </a:extLst>
          </p:cNvPr>
          <p:cNvSpPr txBox="1">
            <a:spLocks/>
          </p:cNvSpPr>
          <p:nvPr/>
        </p:nvSpPr>
        <p:spPr>
          <a:xfrm>
            <a:off x="2709206" y="5455616"/>
            <a:ext cx="2709181" cy="823786"/>
          </a:xfrm>
          <a:prstGeom prst="roundRect">
            <a:avLst>
              <a:gd name="adj" fmla="val 23870"/>
            </a:avLst>
          </a:prstGeom>
          <a:solidFill>
            <a:srgbClr val="FCFCFC"/>
          </a:solidFill>
          <a:ln w="19050">
            <a:solidFill>
              <a:srgbClr val="6091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da-DK" sz="1400" dirty="0">
                <a:solidFill>
                  <a:srgbClr val="333333"/>
                </a:solidFill>
                <a:latin typeface="Montserrat" panose="00000500000000000000" pitchFamily="2" charset="0"/>
              </a:rPr>
              <a:t>Kan udvides med katalog efter boligtype og pris</a:t>
            </a:r>
            <a:endParaRPr kumimoji="0" lang="da-DK" sz="1200" i="1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2373DE1-D0DE-D610-D30A-413D56F7E9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4" r="33151"/>
          <a:stretch/>
        </p:blipFill>
        <p:spPr>
          <a:xfrm>
            <a:off x="-897105" y="0"/>
            <a:ext cx="2700811" cy="685800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79529F2-C391-1B2D-EFE4-74C183D60371}"/>
              </a:ext>
            </a:extLst>
          </p:cNvPr>
          <p:cNvCxnSpPr/>
          <p:nvPr/>
        </p:nvCxnSpPr>
        <p:spPr>
          <a:xfrm>
            <a:off x="1803706" y="0"/>
            <a:ext cx="0" cy="6858000"/>
          </a:xfrm>
          <a:prstGeom prst="line">
            <a:avLst/>
          </a:prstGeom>
          <a:ln w="38100">
            <a:solidFill>
              <a:srgbClr val="6091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C0A5D3C8-5DEA-2F85-063F-AA46F702D05B}"/>
              </a:ext>
            </a:extLst>
          </p:cNvPr>
          <p:cNvSpPr/>
          <p:nvPr/>
        </p:nvSpPr>
        <p:spPr>
          <a:xfrm>
            <a:off x="-897559" y="0"/>
            <a:ext cx="2701266" cy="6858000"/>
          </a:xfrm>
          <a:prstGeom prst="rect">
            <a:avLst/>
          </a:prstGeom>
          <a:solidFill>
            <a:srgbClr val="6091C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804469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F08FE-6D07-E209-AD29-BE4BD7BE7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3800" y="365125"/>
            <a:ext cx="8640000" cy="913710"/>
          </a:xfrm>
        </p:spPr>
        <p:txBody>
          <a:bodyPr>
            <a:norm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3200" b="1" dirty="0">
                <a:solidFill>
                  <a:srgbClr val="6091C0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SoMe katalog: Salgsbudskaber </a:t>
            </a:r>
            <a:endParaRPr lang="da-DK" sz="3200" b="1" dirty="0">
              <a:solidFill>
                <a:srgbClr val="6091C0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99A10-217E-72CF-5C7A-BD328DD41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3799" y="1278835"/>
            <a:ext cx="4230000" cy="489812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a-DK" sz="1600" b="1" dirty="0">
                <a:solidFill>
                  <a:srgbClr val="6091C0"/>
                </a:solidFill>
                <a:latin typeface="Montserrat" panose="00000500000000000000" pitchFamily="2" charset="0"/>
              </a:rPr>
              <a:t>Boliga SoMe-katalog</a:t>
            </a:r>
            <a:br>
              <a:rPr lang="da-DK" sz="1600" dirty="0">
                <a:solidFill>
                  <a:srgbClr val="333333"/>
                </a:solidFill>
                <a:latin typeface="Montserrat" panose="00000500000000000000" pitchFamily="2" charset="0"/>
              </a:rPr>
            </a:br>
            <a:endParaRPr lang="da-DK" sz="1600" dirty="0">
              <a:solidFill>
                <a:srgbClr val="333333"/>
              </a:solidFill>
              <a:latin typeface="Montserrat" panose="000005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da-DK" sz="1400" dirty="0">
                <a:solidFill>
                  <a:srgbClr val="333333"/>
                </a:solidFill>
                <a:latin typeface="Montserrat" panose="00000500000000000000" pitchFamily="2" charset="0"/>
              </a:rPr>
              <a:t>Få dine sager direkte ud på Facebook og Instagram med et SoMe-katalog. </a:t>
            </a:r>
          </a:p>
          <a:p>
            <a:pPr>
              <a:lnSpc>
                <a:spcPct val="100000"/>
              </a:lnSpc>
            </a:pPr>
            <a:r>
              <a:rPr lang="da-DK" sz="1400" dirty="0">
                <a:solidFill>
                  <a:srgbClr val="333333"/>
                </a:solidFill>
                <a:latin typeface="Montserrat" panose="00000500000000000000" pitchFamily="2" charset="0"/>
              </a:rPr>
              <a:t>Det sker helt automatisk og din butik skal ikke gøre noget. Der er 11 visninger pr. SoMe-katalog, og dine sager bliver vist lige meget. </a:t>
            </a:r>
          </a:p>
          <a:p>
            <a:pPr>
              <a:lnSpc>
                <a:spcPct val="100000"/>
              </a:lnSpc>
            </a:pPr>
            <a:r>
              <a:rPr lang="da-DK" sz="1400" dirty="0">
                <a:solidFill>
                  <a:srgbClr val="333333"/>
                </a:solidFill>
                <a:latin typeface="Montserrat" panose="00000500000000000000" pitchFamily="2" charset="0"/>
              </a:rPr>
              <a:t>Har du flere en 11 sager, bliver der lidt færre visninger pr. sag. Har du færre bliver der tilsvarende flere visninger af den enkelte sag.</a:t>
            </a:r>
          </a:p>
          <a:p>
            <a:pPr>
              <a:lnSpc>
                <a:spcPct val="100000"/>
              </a:lnSpc>
            </a:pPr>
            <a:r>
              <a:rPr lang="da-DK" sz="1400" dirty="0">
                <a:solidFill>
                  <a:srgbClr val="333333"/>
                </a:solidFill>
                <a:latin typeface="Montserrat" panose="00000500000000000000" pitchFamily="2" charset="0"/>
              </a:rPr>
              <a:t>Du kan naturligvis købe flere kataloger. Du kan også vælge at kører en boligtype for sig. Har du mange sommerhuse, så kan de tilknyttes eget katalog – i så fald udvider vi også målretningen i forhold til at finde potentielle sommerhuskøbere.</a:t>
            </a:r>
            <a:endParaRPr lang="da-DK" sz="1600" dirty="0">
              <a:solidFill>
                <a:srgbClr val="333333"/>
              </a:solidFill>
              <a:latin typeface="Montserrat" panose="00000500000000000000" pitchFamily="2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487A608-C91B-6104-2B75-8784C40CA576}"/>
              </a:ext>
            </a:extLst>
          </p:cNvPr>
          <p:cNvSpPr txBox="1">
            <a:spLocks/>
          </p:cNvSpPr>
          <p:nvPr/>
        </p:nvSpPr>
        <p:spPr>
          <a:xfrm>
            <a:off x="7123800" y="1278835"/>
            <a:ext cx="4230000" cy="4898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a-DK" sz="1600" b="1" dirty="0">
                <a:solidFill>
                  <a:srgbClr val="6091C0"/>
                </a:solidFill>
                <a:latin typeface="Montserrat" panose="00000500000000000000" pitchFamily="2" charset="0"/>
              </a:rPr>
              <a:t>Boliga SoMe-performance</a:t>
            </a:r>
            <a:br>
              <a:rPr lang="da-DK" sz="1600" dirty="0">
                <a:solidFill>
                  <a:srgbClr val="333333"/>
                </a:solidFill>
                <a:latin typeface="Montserrat" panose="00000500000000000000" pitchFamily="2" charset="0"/>
              </a:rPr>
            </a:br>
            <a:endParaRPr lang="da-DK" sz="1600" dirty="0">
              <a:solidFill>
                <a:srgbClr val="333333"/>
              </a:solidFill>
              <a:latin typeface="Montserrat" panose="000005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da-DK" sz="1400" dirty="0">
                <a:solidFill>
                  <a:srgbClr val="333333"/>
                </a:solidFill>
                <a:latin typeface="Montserrat" panose="00000500000000000000" pitchFamily="2" charset="0"/>
              </a:rPr>
              <a:t>Et Boliga SoMe-katalog leverer typisk en CTR mellem 6-12%. </a:t>
            </a:r>
          </a:p>
          <a:p>
            <a:pPr>
              <a:lnSpc>
                <a:spcPct val="100000"/>
              </a:lnSpc>
            </a:pPr>
            <a:r>
              <a:rPr lang="da-DK" sz="1400" dirty="0">
                <a:solidFill>
                  <a:srgbClr val="333333"/>
                </a:solidFill>
                <a:latin typeface="Montserrat" panose="00000500000000000000" pitchFamily="2" charset="0"/>
              </a:rPr>
              <a:t>Et gennemsnit for SoMe-annoncer i mæglerbranchen ligger omkring 2%.  </a:t>
            </a:r>
          </a:p>
          <a:p>
            <a:pPr>
              <a:lnSpc>
                <a:spcPct val="100000"/>
              </a:lnSpc>
            </a:pPr>
            <a:r>
              <a:rPr lang="da-DK" sz="1400" dirty="0" err="1">
                <a:solidFill>
                  <a:srgbClr val="333333"/>
                </a:solidFill>
                <a:latin typeface="Montserrat" panose="00000500000000000000" pitchFamily="2" charset="0"/>
              </a:rPr>
              <a:t>Boligas</a:t>
            </a:r>
            <a:r>
              <a:rPr lang="da-DK" sz="1400" dirty="0">
                <a:solidFill>
                  <a:srgbClr val="333333"/>
                </a:solidFill>
                <a:latin typeface="Montserrat" panose="00000500000000000000" pitchFamily="2" charset="0"/>
              </a:rPr>
              <a:t> position i markedet som købernes foretrukne boligsite og kombinationen af SoMe- og unik Boliga-data er blandt årsagerne til den høje effekt af annoncerne. </a:t>
            </a:r>
          </a:p>
          <a:p>
            <a:pPr>
              <a:lnSpc>
                <a:spcPct val="100000"/>
              </a:lnSpc>
            </a:pPr>
            <a:r>
              <a:rPr lang="da-DK" sz="1400" dirty="0">
                <a:solidFill>
                  <a:srgbClr val="333333"/>
                </a:solidFill>
                <a:latin typeface="Montserrat" panose="00000500000000000000" pitchFamily="2" charset="0"/>
              </a:rPr>
              <a:t>Det er muligt at oplyse månedlige visninger og klik til for boliger, der indgår i et SoMe-katalog. </a:t>
            </a:r>
            <a:endParaRPr lang="de-DE" sz="1400" dirty="0">
              <a:solidFill>
                <a:srgbClr val="333333"/>
              </a:solidFill>
              <a:latin typeface="Montserrat" panose="00000500000000000000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98B8D9F-7E90-0E91-8AD5-77C4590CDE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4" r="33151"/>
          <a:stretch/>
        </p:blipFill>
        <p:spPr>
          <a:xfrm>
            <a:off x="-897105" y="0"/>
            <a:ext cx="2700811" cy="68580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EFAD061-F613-9DEC-F97B-1FE10EC3ECD6}"/>
              </a:ext>
            </a:extLst>
          </p:cNvPr>
          <p:cNvCxnSpPr/>
          <p:nvPr/>
        </p:nvCxnSpPr>
        <p:spPr>
          <a:xfrm>
            <a:off x="1803706" y="0"/>
            <a:ext cx="0" cy="6858000"/>
          </a:xfrm>
          <a:prstGeom prst="line">
            <a:avLst/>
          </a:prstGeom>
          <a:ln w="38100">
            <a:solidFill>
              <a:srgbClr val="6091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276C28E9-A93C-6E21-B11B-B01AFBA16510}"/>
              </a:ext>
            </a:extLst>
          </p:cNvPr>
          <p:cNvSpPr/>
          <p:nvPr/>
        </p:nvSpPr>
        <p:spPr>
          <a:xfrm>
            <a:off x="-897105" y="0"/>
            <a:ext cx="2700812" cy="6858000"/>
          </a:xfrm>
          <a:prstGeom prst="rect">
            <a:avLst/>
          </a:prstGeom>
          <a:solidFill>
            <a:srgbClr val="6091C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51782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F08FE-6D07-E209-AD29-BE4BD7BE7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3800" y="365125"/>
            <a:ext cx="8640000" cy="913710"/>
          </a:xfrm>
        </p:spPr>
        <p:txBody>
          <a:bodyPr>
            <a:norm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3200" b="1" dirty="0">
                <a:solidFill>
                  <a:srgbClr val="6091C0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SoMe katalog: DK-kort med CTR </a:t>
            </a:r>
            <a:endParaRPr lang="da-DK" sz="3200" b="1" dirty="0">
              <a:solidFill>
                <a:srgbClr val="6091C0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99A10-217E-72CF-5C7A-BD328DD41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3799" y="1278835"/>
            <a:ext cx="4230000" cy="489812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a-DK" sz="1600" b="1" dirty="0">
                <a:solidFill>
                  <a:srgbClr val="6091C0"/>
                </a:solidFill>
                <a:latin typeface="Montserrat" panose="00000500000000000000" pitchFamily="2" charset="0"/>
              </a:rPr>
              <a:t>John Frandsen</a:t>
            </a:r>
            <a:br>
              <a:rPr lang="da-DK" sz="1600" dirty="0">
                <a:solidFill>
                  <a:srgbClr val="333333"/>
                </a:solidFill>
                <a:latin typeface="Montserrat" panose="00000500000000000000" pitchFamily="2" charset="0"/>
              </a:rPr>
            </a:br>
            <a:endParaRPr lang="da-DK" sz="1600" dirty="0">
              <a:solidFill>
                <a:srgbClr val="333333"/>
              </a:solidFill>
              <a:latin typeface="Montserrat" panose="00000500000000000000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a-DK" sz="1400" dirty="0">
                <a:solidFill>
                  <a:srgbClr val="333333"/>
                </a:solidFill>
                <a:latin typeface="Montserrat" panose="00000500000000000000" pitchFamily="2" charset="0"/>
              </a:rPr>
              <a:t>Danmarkskort med cirkler om de JF-butikker, hvor der har kørt SoMe katalog.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a-DK" sz="1400" dirty="0">
                <a:solidFill>
                  <a:srgbClr val="333333"/>
                </a:solidFill>
                <a:latin typeface="Montserrat" panose="00000500000000000000" pitchFamily="2" charset="0"/>
              </a:rPr>
              <a:t>Kort + performancedata</a:t>
            </a:r>
            <a:br>
              <a:rPr lang="da-DK" sz="1400" dirty="0">
                <a:solidFill>
                  <a:srgbClr val="333333"/>
                </a:solidFill>
                <a:latin typeface="Montserrat" panose="00000500000000000000" pitchFamily="2" charset="0"/>
              </a:rPr>
            </a:br>
            <a:br>
              <a:rPr lang="da-DK" sz="1400" dirty="0">
                <a:solidFill>
                  <a:srgbClr val="333333"/>
                </a:solidFill>
                <a:latin typeface="Montserrat" panose="00000500000000000000" pitchFamily="2" charset="0"/>
              </a:rPr>
            </a:br>
            <a:r>
              <a:rPr lang="da-DK" sz="1400" dirty="0">
                <a:solidFill>
                  <a:srgbClr val="333333"/>
                </a:solidFill>
                <a:latin typeface="Montserrat" panose="00000500000000000000" pitchFamily="2" charset="0"/>
              </a:rPr>
              <a:t>Formålet er at vise høj CTR i det givne område.</a:t>
            </a:r>
            <a:endParaRPr lang="da-DK" sz="1600" dirty="0">
              <a:solidFill>
                <a:srgbClr val="333333"/>
              </a:solidFill>
              <a:latin typeface="Montserrat" panose="00000500000000000000" pitchFamily="2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487A608-C91B-6104-2B75-8784C40CA576}"/>
              </a:ext>
            </a:extLst>
          </p:cNvPr>
          <p:cNvSpPr txBox="1">
            <a:spLocks/>
          </p:cNvSpPr>
          <p:nvPr/>
        </p:nvSpPr>
        <p:spPr>
          <a:xfrm>
            <a:off x="7123800" y="1278835"/>
            <a:ext cx="4230000" cy="4898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a-DK" sz="1600" b="1" dirty="0">
                <a:solidFill>
                  <a:srgbClr val="6091C0"/>
                </a:solidFill>
                <a:latin typeface="Montserrat" panose="00000500000000000000" pitchFamily="2" charset="0"/>
              </a:rPr>
              <a:t>Realmæglerne</a:t>
            </a:r>
            <a:br>
              <a:rPr lang="da-DK" sz="1600" dirty="0">
                <a:solidFill>
                  <a:srgbClr val="333333"/>
                </a:solidFill>
                <a:latin typeface="Montserrat" panose="00000500000000000000" pitchFamily="2" charset="0"/>
              </a:rPr>
            </a:br>
            <a:endParaRPr lang="da-DK" sz="1600" dirty="0">
              <a:solidFill>
                <a:srgbClr val="333333"/>
              </a:solidFill>
              <a:latin typeface="Montserrat" panose="00000500000000000000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a-DK" sz="1400" dirty="0">
                <a:solidFill>
                  <a:srgbClr val="333333"/>
                </a:solidFill>
                <a:latin typeface="Montserrat" panose="00000500000000000000" pitchFamily="2" charset="0"/>
              </a:rPr>
              <a:t>Danmarkskort med cirkler om de RM-butikker, hvor der har kørt SoMe katalog.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a-DK" sz="1400" dirty="0">
                <a:solidFill>
                  <a:srgbClr val="333333"/>
                </a:solidFill>
                <a:latin typeface="Montserrat" panose="00000500000000000000" pitchFamily="2" charset="0"/>
              </a:rPr>
              <a:t>Kort + performancedata 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a-DK" sz="1400" dirty="0">
                <a:solidFill>
                  <a:srgbClr val="333333"/>
                </a:solidFill>
                <a:latin typeface="Montserrat" panose="00000500000000000000" pitchFamily="2" charset="0"/>
              </a:rPr>
              <a:t>Formålet er at vise høj CTR i det givne område.</a:t>
            </a:r>
            <a:endParaRPr lang="de-DE" sz="1400" dirty="0">
              <a:solidFill>
                <a:srgbClr val="333333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1F0683-4D9F-B163-4C21-F9C29577C2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4" r="33151"/>
          <a:stretch/>
        </p:blipFill>
        <p:spPr>
          <a:xfrm>
            <a:off x="-897105" y="0"/>
            <a:ext cx="2700811" cy="6858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8FBD5C-C23C-DD39-B0A2-778BADDDEF47}"/>
              </a:ext>
            </a:extLst>
          </p:cNvPr>
          <p:cNvCxnSpPr/>
          <p:nvPr/>
        </p:nvCxnSpPr>
        <p:spPr>
          <a:xfrm>
            <a:off x="1803706" y="0"/>
            <a:ext cx="0" cy="6858000"/>
          </a:xfrm>
          <a:prstGeom prst="line">
            <a:avLst/>
          </a:prstGeom>
          <a:ln w="38100">
            <a:solidFill>
              <a:srgbClr val="6091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F417984E-DE87-D4F5-E32B-09ED4E219629}"/>
              </a:ext>
            </a:extLst>
          </p:cNvPr>
          <p:cNvSpPr/>
          <p:nvPr/>
        </p:nvSpPr>
        <p:spPr>
          <a:xfrm>
            <a:off x="-897105" y="0"/>
            <a:ext cx="2700812" cy="6858000"/>
          </a:xfrm>
          <a:prstGeom prst="rect">
            <a:avLst/>
          </a:prstGeom>
          <a:solidFill>
            <a:srgbClr val="6091C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386902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F08FE-6D07-E209-AD29-BE4BD7BE7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3800" y="365124"/>
            <a:ext cx="8640000" cy="913710"/>
          </a:xfrm>
        </p:spPr>
        <p:txBody>
          <a:bodyPr>
            <a:norm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3200" b="1" dirty="0">
                <a:solidFill>
                  <a:srgbClr val="6091C0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SoMe katalog (3 annonceeksempler) </a:t>
            </a:r>
            <a:endParaRPr lang="da-DK" sz="3200" b="1" dirty="0">
              <a:solidFill>
                <a:srgbClr val="6091C0"/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544EDF0-C378-FF79-87E5-0958FAB6387B}"/>
              </a:ext>
            </a:extLst>
          </p:cNvPr>
          <p:cNvSpPr txBox="1">
            <a:spLocks/>
          </p:cNvSpPr>
          <p:nvPr/>
        </p:nvSpPr>
        <p:spPr>
          <a:xfrm>
            <a:off x="2713799" y="1278834"/>
            <a:ext cx="2700000" cy="5000568"/>
          </a:xfrm>
          <a:prstGeom prst="roundRect">
            <a:avLst>
              <a:gd name="adj" fmla="val 0"/>
            </a:avLst>
          </a:prstGeom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srgbClr val="6091C0"/>
                </a:solidFill>
                <a:effectLst/>
                <a:uLnTx/>
                <a:uFillTx/>
                <a:latin typeface="Montserrat" panose="00000500000000000000" pitchFamily="2" charset="0"/>
              </a:rPr>
              <a:t>Generisk </a:t>
            </a:r>
            <a:b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srgbClr val="6091C0"/>
                </a:solidFill>
                <a:effectLst/>
                <a:uLnTx/>
                <a:uFillTx/>
                <a:latin typeface="Montserrat" panose="00000500000000000000" pitchFamily="2" charset="0"/>
              </a:rPr>
            </a:br>
            <a:b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srgbClr val="6091C0"/>
                </a:solidFill>
                <a:effectLst/>
                <a:uLnTx/>
                <a:uFillTx/>
                <a:latin typeface="Montserrat" panose="00000500000000000000" pitchFamily="2" charset="0"/>
              </a:rPr>
            </a:br>
            <a:r>
              <a:rPr kumimoji="0" lang="da-DK" sz="140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</a:rPr>
              <a:t>Katalog med forskellige boligtyper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kumimoji="0" lang="da-DK" sz="1600" b="1" i="0" u="none" strike="noStrike" kern="1200" cap="none" spc="0" normalizeH="0" baseline="0" noProof="0" dirty="0">
              <a:ln>
                <a:noFill/>
              </a:ln>
              <a:solidFill>
                <a:srgbClr val="6091C0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A7E94AE-4108-1BE3-A824-16149EB19AB0}"/>
              </a:ext>
            </a:extLst>
          </p:cNvPr>
          <p:cNvSpPr txBox="1">
            <a:spLocks/>
          </p:cNvSpPr>
          <p:nvPr/>
        </p:nvSpPr>
        <p:spPr>
          <a:xfrm>
            <a:off x="6134712" y="1278835"/>
            <a:ext cx="2520000" cy="4898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F0F30F9-F11C-AD14-0B74-32F765C20DCA}"/>
              </a:ext>
            </a:extLst>
          </p:cNvPr>
          <p:cNvSpPr txBox="1">
            <a:spLocks/>
          </p:cNvSpPr>
          <p:nvPr/>
        </p:nvSpPr>
        <p:spPr>
          <a:xfrm>
            <a:off x="5683569" y="1278834"/>
            <a:ext cx="2700000" cy="5000568"/>
          </a:xfrm>
          <a:prstGeom prst="roundRect">
            <a:avLst>
              <a:gd name="adj" fmla="val 0"/>
            </a:avLst>
          </a:prstGeom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srgbClr val="6091C0"/>
                </a:solidFill>
                <a:effectLst/>
                <a:uLnTx/>
                <a:uFillTx/>
                <a:latin typeface="Montserrat" panose="00000500000000000000" pitchFamily="2" charset="0"/>
              </a:rPr>
              <a:t>Boligtype</a:t>
            </a:r>
            <a:b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srgbClr val="6091C0"/>
                </a:solidFill>
                <a:effectLst/>
                <a:uLnTx/>
                <a:uFillTx/>
                <a:latin typeface="Montserrat" panose="00000500000000000000" pitchFamily="2" charset="0"/>
              </a:rPr>
            </a:br>
            <a:b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srgbClr val="6091C0"/>
                </a:solidFill>
                <a:effectLst/>
                <a:uLnTx/>
                <a:uFillTx/>
                <a:latin typeface="Montserrat" panose="00000500000000000000" pitchFamily="2" charset="0"/>
              </a:rPr>
            </a:br>
            <a:r>
              <a:rPr kumimoji="0" lang="da-DK" sz="140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</a:rPr>
              <a:t>Katalog med samme boligtype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3F98CDD-A711-1E70-4FDC-4E07EB9A4FC7}"/>
              </a:ext>
            </a:extLst>
          </p:cNvPr>
          <p:cNvSpPr txBox="1">
            <a:spLocks/>
          </p:cNvSpPr>
          <p:nvPr/>
        </p:nvSpPr>
        <p:spPr>
          <a:xfrm>
            <a:off x="8653344" y="1278834"/>
            <a:ext cx="2700000" cy="5007129"/>
          </a:xfrm>
          <a:prstGeom prst="roundRect">
            <a:avLst>
              <a:gd name="adj" fmla="val 0"/>
            </a:avLst>
          </a:prstGeom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srgbClr val="6091C0"/>
                </a:solidFill>
                <a:effectLst/>
                <a:uLnTx/>
                <a:uFillTx/>
                <a:latin typeface="Montserrat" panose="00000500000000000000" pitchFamily="2" charset="0"/>
              </a:rPr>
              <a:t>Boliger + Salgsbudskab </a:t>
            </a:r>
            <a:b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srgbClr val="6091C0"/>
                </a:solidFill>
                <a:effectLst/>
                <a:uLnTx/>
                <a:uFillTx/>
                <a:latin typeface="Montserrat" panose="00000500000000000000" pitchFamily="2" charset="0"/>
              </a:rPr>
            </a:br>
            <a:b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srgbClr val="6091C0"/>
                </a:solidFill>
                <a:effectLst/>
                <a:uLnTx/>
                <a:uFillTx/>
                <a:latin typeface="Montserrat" panose="00000500000000000000" pitchFamily="2" charset="0"/>
              </a:rPr>
            </a:br>
            <a:r>
              <a:rPr kumimoji="0" lang="da-DK" sz="140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</a:rPr>
              <a:t>Katalog med salgsbudskab fra mægler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2373DE1-D0DE-D610-D30A-413D56F7E9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4" r="33151"/>
          <a:stretch/>
        </p:blipFill>
        <p:spPr>
          <a:xfrm>
            <a:off x="-897105" y="0"/>
            <a:ext cx="2700811" cy="685800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79529F2-C391-1B2D-EFE4-74C183D60371}"/>
              </a:ext>
            </a:extLst>
          </p:cNvPr>
          <p:cNvCxnSpPr/>
          <p:nvPr/>
        </p:nvCxnSpPr>
        <p:spPr>
          <a:xfrm>
            <a:off x="1803706" y="0"/>
            <a:ext cx="0" cy="6858000"/>
          </a:xfrm>
          <a:prstGeom prst="line">
            <a:avLst/>
          </a:prstGeom>
          <a:ln w="38100">
            <a:solidFill>
              <a:srgbClr val="6091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C0A5D3C8-5DEA-2F85-063F-AA46F702D05B}"/>
              </a:ext>
            </a:extLst>
          </p:cNvPr>
          <p:cNvSpPr/>
          <p:nvPr/>
        </p:nvSpPr>
        <p:spPr>
          <a:xfrm>
            <a:off x="-897105" y="0"/>
            <a:ext cx="2700811" cy="6858000"/>
          </a:xfrm>
          <a:prstGeom prst="rect">
            <a:avLst/>
          </a:prstGeom>
          <a:solidFill>
            <a:srgbClr val="6091C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en-DK" dirty="0"/>
          </a:p>
        </p:txBody>
      </p:sp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B48E935-5F7E-DBCA-CEC7-3E4E0E92C4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343" y="2794474"/>
            <a:ext cx="2700000" cy="3491490"/>
          </a:xfrm>
          <a:prstGeom prst="rect">
            <a:avLst/>
          </a:prstGeom>
        </p:spPr>
      </p:pic>
      <p:pic>
        <p:nvPicPr>
          <p:cNvPr id="19" name="Picture 1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5B3CFEE-A823-5D2F-CF0D-92C680BB89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586" y="2794474"/>
            <a:ext cx="2700000" cy="3491489"/>
          </a:xfrm>
          <a:prstGeom prst="rect">
            <a:avLst/>
          </a:prstGeom>
        </p:spPr>
      </p:pic>
      <p:pic>
        <p:nvPicPr>
          <p:cNvPr id="25" name="Picture 2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05F70E7-2EAD-647F-A411-95F63F018D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356" y="2794474"/>
            <a:ext cx="2700000" cy="349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74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F08FE-6D07-E209-AD29-BE4BD7BE7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3800" y="365125"/>
            <a:ext cx="8640000" cy="913710"/>
          </a:xfrm>
        </p:spPr>
        <p:txBody>
          <a:bodyPr>
            <a:norm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3200" b="1" dirty="0">
                <a:solidFill>
                  <a:srgbClr val="6091C0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DBA: </a:t>
            </a:r>
            <a:r>
              <a:rPr lang="da-DK" sz="3200" b="1" dirty="0" err="1">
                <a:solidFill>
                  <a:srgbClr val="6091C0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Salgsbudksaber</a:t>
            </a:r>
            <a:endParaRPr lang="da-DK" sz="3200" b="1" dirty="0">
              <a:solidFill>
                <a:srgbClr val="6091C0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99A10-217E-72CF-5C7A-BD328DD41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3799" y="1278835"/>
            <a:ext cx="4230000" cy="489812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a-DK" sz="1600" b="1" dirty="0">
                <a:solidFill>
                  <a:srgbClr val="6091C0"/>
                </a:solidFill>
                <a:latin typeface="Montserrat" panose="00000500000000000000" pitchFamily="2" charset="0"/>
              </a:rPr>
              <a:t>DBA/Boliga baggrund </a:t>
            </a:r>
            <a:r>
              <a:rPr lang="da-DK" sz="1400" b="1" i="1" dirty="0">
                <a:solidFill>
                  <a:srgbClr val="333333"/>
                </a:solidFill>
                <a:latin typeface="Montserrat" panose="00000500000000000000" pitchFamily="2" charset="0"/>
              </a:rPr>
              <a:t>- Kun hos Boliga! </a:t>
            </a:r>
            <a:br>
              <a:rPr lang="da-DK" sz="1400" b="1" i="1" dirty="0">
                <a:solidFill>
                  <a:srgbClr val="333333"/>
                </a:solidFill>
                <a:latin typeface="Montserrat" panose="00000500000000000000" pitchFamily="2" charset="0"/>
              </a:rPr>
            </a:br>
            <a:endParaRPr lang="da-DK" sz="1400" i="1" dirty="0">
              <a:solidFill>
                <a:srgbClr val="333333"/>
              </a:solidFill>
              <a:latin typeface="Montserrat" panose="000005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da-DK" sz="1400" dirty="0">
                <a:solidFill>
                  <a:srgbClr val="333333"/>
                </a:solidFill>
                <a:latin typeface="Montserrat" panose="00000500000000000000" pitchFamily="2" charset="0"/>
              </a:rPr>
              <a:t>Alle boliger til salg på boliga.dk vises under kategorien ”Ejerbolig” på dba.dk. </a:t>
            </a:r>
          </a:p>
          <a:p>
            <a:pPr>
              <a:lnSpc>
                <a:spcPct val="100000"/>
              </a:lnSpc>
            </a:pPr>
            <a:r>
              <a:rPr lang="da-DK" sz="1400" dirty="0" err="1">
                <a:solidFill>
                  <a:srgbClr val="333333"/>
                </a:solidFill>
                <a:latin typeface="Montserrat" panose="00000500000000000000" pitchFamily="2" charset="0"/>
              </a:rPr>
              <a:t>Evt</a:t>
            </a:r>
            <a:r>
              <a:rPr lang="da-DK" sz="1400" dirty="0">
                <a:solidFill>
                  <a:srgbClr val="333333"/>
                </a:solidFill>
                <a:latin typeface="Montserrat" panose="00000500000000000000" pitchFamily="2" charset="0"/>
              </a:rPr>
              <a:t> noget om DBA: markedsposition, kendskab, månedlige brugere etc.? </a:t>
            </a:r>
          </a:p>
          <a:p>
            <a:pPr>
              <a:lnSpc>
                <a:spcPct val="100000"/>
              </a:lnSpc>
            </a:pPr>
            <a:r>
              <a:rPr lang="da-DK" sz="1400" dirty="0">
                <a:solidFill>
                  <a:srgbClr val="333333"/>
                </a:solidFill>
                <a:latin typeface="Montserrat" panose="00000500000000000000" pitchFamily="2" charset="0"/>
              </a:rPr>
              <a:t>Aktuelt er Boliga den eneste professionelle operatør, der udstiller til boliger til salg på dba.dk.</a:t>
            </a:r>
          </a:p>
          <a:p>
            <a:pPr>
              <a:lnSpc>
                <a:spcPct val="100000"/>
              </a:lnSpc>
            </a:pPr>
            <a:r>
              <a:rPr lang="da-DK" sz="1400" dirty="0">
                <a:solidFill>
                  <a:srgbClr val="333333"/>
                </a:solidFill>
                <a:latin typeface="Montserrat" panose="00000500000000000000" pitchFamily="2" charset="0"/>
              </a:rPr>
              <a:t>Boligannoncer, der indgår i en marketingpakke fra Boliga vil på dba.dk få flere visninger, bedre placeringer og grafiske fremhævninger. </a:t>
            </a:r>
            <a:endParaRPr lang="da-DK" sz="1600" dirty="0">
              <a:solidFill>
                <a:srgbClr val="333333"/>
              </a:solidFill>
              <a:latin typeface="Montserrat" panose="00000500000000000000" pitchFamily="2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487A608-C91B-6104-2B75-8784C40CA576}"/>
              </a:ext>
            </a:extLst>
          </p:cNvPr>
          <p:cNvSpPr txBox="1">
            <a:spLocks/>
          </p:cNvSpPr>
          <p:nvPr/>
        </p:nvSpPr>
        <p:spPr>
          <a:xfrm>
            <a:off x="7123800" y="1278835"/>
            <a:ext cx="4230000" cy="4898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a-DK" sz="1600" b="1" dirty="0">
                <a:solidFill>
                  <a:srgbClr val="6091C0"/>
                </a:solidFill>
                <a:latin typeface="Montserrat" panose="00000500000000000000" pitchFamily="2" charset="0"/>
              </a:rPr>
              <a:t>DBA performance </a:t>
            </a:r>
            <a:br>
              <a:rPr lang="da-DK" sz="1600" dirty="0">
                <a:solidFill>
                  <a:srgbClr val="333333"/>
                </a:solidFill>
                <a:latin typeface="Montserrat" panose="00000500000000000000" pitchFamily="2" charset="0"/>
              </a:rPr>
            </a:br>
            <a:endParaRPr lang="da-DK" sz="1600" dirty="0">
              <a:solidFill>
                <a:srgbClr val="333333"/>
              </a:solidFill>
              <a:latin typeface="Montserrat" panose="000005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da-DK" sz="1400" dirty="0">
                <a:solidFill>
                  <a:srgbClr val="333333"/>
                </a:solidFill>
                <a:latin typeface="Montserrat" panose="00000500000000000000" pitchFamily="2" charset="0"/>
              </a:rPr>
              <a:t>Boliga-boligannoncer på dba.dk pr. måned:</a:t>
            </a:r>
          </a:p>
          <a:p>
            <a:pPr lvl="1">
              <a:lnSpc>
                <a:spcPct val="100000"/>
              </a:lnSpc>
            </a:pPr>
            <a:r>
              <a:rPr lang="da-DK" sz="1200" dirty="0">
                <a:solidFill>
                  <a:srgbClr val="333333"/>
                </a:solidFill>
                <a:latin typeface="Montserrat" panose="00000500000000000000" pitchFamily="2" charset="0"/>
              </a:rPr>
              <a:t>350.000 annoncevisninger </a:t>
            </a:r>
          </a:p>
          <a:p>
            <a:pPr lvl="1">
              <a:lnSpc>
                <a:spcPct val="100000"/>
              </a:lnSpc>
            </a:pPr>
            <a:r>
              <a:rPr lang="da-DK" sz="1200" dirty="0">
                <a:solidFill>
                  <a:srgbClr val="333333"/>
                </a:solidFill>
                <a:latin typeface="Montserrat" panose="00000500000000000000" pitchFamily="2" charset="0"/>
              </a:rPr>
              <a:t>77.000 klik til boliga.dk </a:t>
            </a:r>
          </a:p>
          <a:p>
            <a:pPr lvl="1">
              <a:lnSpc>
                <a:spcPct val="100000"/>
              </a:lnSpc>
            </a:pPr>
            <a:r>
              <a:rPr lang="da-DK" sz="1200" dirty="0">
                <a:solidFill>
                  <a:srgbClr val="333333"/>
                </a:solidFill>
                <a:latin typeface="Montserrat" panose="00000500000000000000" pitchFamily="2" charset="0"/>
              </a:rPr>
              <a:t>4.000 favorit-markering  </a:t>
            </a:r>
            <a:endParaRPr lang="da-DK" sz="1400" dirty="0">
              <a:solidFill>
                <a:srgbClr val="333333"/>
              </a:solidFill>
              <a:latin typeface="Montserrat" panose="000005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da-DK" sz="1400" dirty="0">
                <a:solidFill>
                  <a:srgbClr val="333333"/>
                </a:solidFill>
                <a:latin typeface="Montserrat" panose="00000500000000000000" pitchFamily="2" charset="0"/>
              </a:rPr>
              <a:t>Det er muligt at oplyse månedlige visninger og klik til boliga.dk fra dba.dk for boliger, der indgår i marketingpakken.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98B8D9F-7E90-0E91-8AD5-77C4590CDE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4" r="33151"/>
          <a:stretch/>
        </p:blipFill>
        <p:spPr>
          <a:xfrm>
            <a:off x="-897105" y="0"/>
            <a:ext cx="2700811" cy="68580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EFAD061-F613-9DEC-F97B-1FE10EC3ECD6}"/>
              </a:ext>
            </a:extLst>
          </p:cNvPr>
          <p:cNvCxnSpPr/>
          <p:nvPr/>
        </p:nvCxnSpPr>
        <p:spPr>
          <a:xfrm>
            <a:off x="1803706" y="0"/>
            <a:ext cx="0" cy="6858000"/>
          </a:xfrm>
          <a:prstGeom prst="line">
            <a:avLst/>
          </a:prstGeom>
          <a:ln w="38100">
            <a:solidFill>
              <a:srgbClr val="6091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276C28E9-A93C-6E21-B11B-B01AFBA16510}"/>
              </a:ext>
            </a:extLst>
          </p:cNvPr>
          <p:cNvSpPr/>
          <p:nvPr/>
        </p:nvSpPr>
        <p:spPr>
          <a:xfrm>
            <a:off x="-897105" y="0"/>
            <a:ext cx="2700811" cy="6858000"/>
          </a:xfrm>
          <a:prstGeom prst="rect">
            <a:avLst/>
          </a:prstGeom>
          <a:solidFill>
            <a:srgbClr val="6091C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515859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F08FE-6D07-E209-AD29-BE4BD7BE7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3800" y="365125"/>
            <a:ext cx="8640000" cy="913710"/>
          </a:xfrm>
        </p:spPr>
        <p:txBody>
          <a:bodyPr>
            <a:norm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3200" b="1" dirty="0">
                <a:solidFill>
                  <a:srgbClr val="6091C0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DBA: Annonceeksempler </a:t>
            </a:r>
            <a:endParaRPr lang="da-DK" sz="3200" b="1" dirty="0">
              <a:solidFill>
                <a:srgbClr val="6091C0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99A10-217E-72CF-5C7A-BD328DD41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3799" y="1278835"/>
            <a:ext cx="4230000" cy="489812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da-DK" sz="1400" dirty="0">
                <a:solidFill>
                  <a:srgbClr val="333333"/>
                </a:solidFill>
                <a:latin typeface="Montserrat" panose="00000500000000000000" pitchFamily="2" charset="0"/>
              </a:rPr>
              <a:t>Bolig kategoriside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da-DK" sz="1400" dirty="0">
                <a:solidFill>
                  <a:srgbClr val="333333"/>
                </a:solidFill>
                <a:latin typeface="Montserrat" panose="00000500000000000000" pitchFamily="2" charset="0"/>
              </a:rPr>
              <a:t>Listevisning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98B8D9F-7E90-0E91-8AD5-77C4590CDE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4" r="33151"/>
          <a:stretch/>
        </p:blipFill>
        <p:spPr>
          <a:xfrm>
            <a:off x="-897105" y="0"/>
            <a:ext cx="2700811" cy="68580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EFAD061-F613-9DEC-F97B-1FE10EC3ECD6}"/>
              </a:ext>
            </a:extLst>
          </p:cNvPr>
          <p:cNvCxnSpPr/>
          <p:nvPr/>
        </p:nvCxnSpPr>
        <p:spPr>
          <a:xfrm>
            <a:off x="1803706" y="0"/>
            <a:ext cx="0" cy="6858000"/>
          </a:xfrm>
          <a:prstGeom prst="line">
            <a:avLst/>
          </a:prstGeom>
          <a:ln w="38100">
            <a:solidFill>
              <a:srgbClr val="6091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276C28E9-A93C-6E21-B11B-B01AFBA16510}"/>
              </a:ext>
            </a:extLst>
          </p:cNvPr>
          <p:cNvSpPr/>
          <p:nvPr/>
        </p:nvSpPr>
        <p:spPr>
          <a:xfrm>
            <a:off x="-897105" y="0"/>
            <a:ext cx="2700811" cy="6858000"/>
          </a:xfrm>
          <a:prstGeom prst="rect">
            <a:avLst/>
          </a:prstGeom>
          <a:solidFill>
            <a:srgbClr val="6091C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en-DK" dirty="0"/>
          </a:p>
        </p:txBody>
      </p:sp>
      <p:pic>
        <p:nvPicPr>
          <p:cNvPr id="9" name="Picture 8" descr="A picture containing text, indoor, computer, electronics&#10;&#10;Description automatically generated">
            <a:extLst>
              <a:ext uri="{FF2B5EF4-FFF2-40B4-BE49-F238E27FC236}">
                <a16:creationId xmlns:a16="http://schemas.microsoft.com/office/drawing/2014/main" id="{291F0D80-AA2F-219C-E202-61B9477EBA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434" y="1870200"/>
            <a:ext cx="6130365" cy="430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91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F08FE-6D07-E209-AD29-BE4BD7BE7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3800" y="365125"/>
            <a:ext cx="8640000" cy="913710"/>
          </a:xfrm>
        </p:spPr>
        <p:txBody>
          <a:bodyPr>
            <a:norm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3200" b="1" dirty="0">
                <a:solidFill>
                  <a:srgbClr val="6091C0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DBA: Boligvisningside </a:t>
            </a:r>
            <a:endParaRPr lang="da-DK" sz="3200" b="1" dirty="0">
              <a:solidFill>
                <a:srgbClr val="6091C0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99A10-217E-72CF-5C7A-BD328DD41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3799" y="1278835"/>
            <a:ext cx="4230000" cy="489812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da-DK" sz="1400" dirty="0">
                <a:solidFill>
                  <a:srgbClr val="333333"/>
                </a:solidFill>
                <a:latin typeface="Montserrat" panose="00000500000000000000" pitchFamily="2" charset="0"/>
              </a:rPr>
              <a:t>Fremhævet tekstbanner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da-DK" sz="1400" dirty="0">
                <a:solidFill>
                  <a:srgbClr val="333333"/>
                </a:solidFill>
                <a:latin typeface="Montserrat" panose="00000500000000000000" pitchFamily="2" charset="0"/>
              </a:rPr>
              <a:t>Logo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98B8D9F-7E90-0E91-8AD5-77C4590CDE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4" r="33151"/>
          <a:stretch/>
        </p:blipFill>
        <p:spPr>
          <a:xfrm>
            <a:off x="-897105" y="0"/>
            <a:ext cx="2700811" cy="68580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EFAD061-F613-9DEC-F97B-1FE10EC3ECD6}"/>
              </a:ext>
            </a:extLst>
          </p:cNvPr>
          <p:cNvCxnSpPr/>
          <p:nvPr/>
        </p:nvCxnSpPr>
        <p:spPr>
          <a:xfrm>
            <a:off x="1803706" y="0"/>
            <a:ext cx="0" cy="6858000"/>
          </a:xfrm>
          <a:prstGeom prst="line">
            <a:avLst/>
          </a:prstGeom>
          <a:ln w="38100">
            <a:solidFill>
              <a:srgbClr val="6091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276C28E9-A93C-6E21-B11B-B01AFBA16510}"/>
              </a:ext>
            </a:extLst>
          </p:cNvPr>
          <p:cNvSpPr/>
          <p:nvPr/>
        </p:nvSpPr>
        <p:spPr>
          <a:xfrm>
            <a:off x="-897105" y="0"/>
            <a:ext cx="2700812" cy="6858000"/>
          </a:xfrm>
          <a:prstGeom prst="rect">
            <a:avLst/>
          </a:prstGeom>
          <a:solidFill>
            <a:srgbClr val="6091C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en-DK" dirty="0"/>
          </a:p>
        </p:txBody>
      </p:sp>
      <p:pic>
        <p:nvPicPr>
          <p:cNvPr id="7" name="Picture 6" descr="A picture containing text, screenshot, indoor, computer&#10;&#10;Description automatically generated">
            <a:extLst>
              <a:ext uri="{FF2B5EF4-FFF2-40B4-BE49-F238E27FC236}">
                <a16:creationId xmlns:a16="http://schemas.microsoft.com/office/drawing/2014/main" id="{72E0BEB6-580E-0151-552F-58347D4CA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000" y="1869895"/>
            <a:ext cx="6130800" cy="430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348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F08FE-6D07-E209-AD29-BE4BD7BE7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3800" y="365125"/>
            <a:ext cx="8640000" cy="913710"/>
          </a:xfrm>
        </p:spPr>
        <p:txBody>
          <a:bodyPr>
            <a:norm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3200" b="1" dirty="0">
                <a:solidFill>
                  <a:srgbClr val="6091C0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Boliga: Salgsmateriale</a:t>
            </a:r>
            <a:endParaRPr lang="da-DK" sz="3200" b="1" dirty="0">
              <a:solidFill>
                <a:srgbClr val="6091C0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99A10-217E-72CF-5C7A-BD328DD41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3799" y="1278835"/>
            <a:ext cx="4230000" cy="489812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a-DK" sz="1600" b="1" dirty="0">
                <a:solidFill>
                  <a:srgbClr val="6091C0"/>
                </a:solidFill>
                <a:latin typeface="Montserrat" panose="00000500000000000000" pitchFamily="2" charset="0"/>
              </a:rPr>
              <a:t>Boliga forsiden </a:t>
            </a:r>
            <a:r>
              <a:rPr lang="da-DK" sz="1400" b="1" i="1" dirty="0">
                <a:solidFill>
                  <a:srgbClr val="333333"/>
                </a:solidFill>
                <a:latin typeface="Montserrat" panose="00000500000000000000" pitchFamily="2" charset="0"/>
              </a:rPr>
              <a:t>- Kun hos Boliga! </a:t>
            </a:r>
            <a:br>
              <a:rPr lang="da-DK" sz="1400" b="1" i="1" dirty="0">
                <a:solidFill>
                  <a:srgbClr val="333333"/>
                </a:solidFill>
                <a:latin typeface="Montserrat" panose="00000500000000000000" pitchFamily="2" charset="0"/>
              </a:rPr>
            </a:br>
            <a:endParaRPr lang="da-DK" sz="1400" i="1" dirty="0">
              <a:solidFill>
                <a:srgbClr val="333333"/>
              </a:solidFill>
              <a:latin typeface="Montserrat" panose="000005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da-DK" sz="1400" dirty="0">
                <a:solidFill>
                  <a:srgbClr val="333333"/>
                </a:solidFill>
                <a:latin typeface="Montserrat" panose="00000500000000000000" pitchFamily="2" charset="0"/>
              </a:rPr>
              <a:t>Få din bolig på forsiden af boliga.dk – Danmarks største uafhængige boligsite. </a:t>
            </a:r>
          </a:p>
          <a:p>
            <a:pPr>
              <a:lnSpc>
                <a:spcPct val="100000"/>
              </a:lnSpc>
            </a:pPr>
            <a:r>
              <a:rPr lang="da-DK" sz="1400" dirty="0">
                <a:solidFill>
                  <a:srgbClr val="333333"/>
                </a:solidFill>
                <a:latin typeface="Montserrat" panose="00000500000000000000" pitchFamily="2" charset="0"/>
              </a:rPr>
              <a:t>Boliga er købernes foretrukne site og derfor rammer en boligannonce på forsiden typisk mange potentielle købere. </a:t>
            </a:r>
          </a:p>
          <a:p>
            <a:pPr marL="0" indent="0">
              <a:lnSpc>
                <a:spcPct val="100000"/>
              </a:lnSpc>
              <a:buNone/>
            </a:pPr>
            <a:endParaRPr lang="da-DK" sz="1600" dirty="0">
              <a:solidFill>
                <a:srgbClr val="333333"/>
              </a:solidFill>
              <a:latin typeface="Montserrat" panose="00000500000000000000" pitchFamily="2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487A608-C91B-6104-2B75-8784C40CA576}"/>
              </a:ext>
            </a:extLst>
          </p:cNvPr>
          <p:cNvSpPr txBox="1">
            <a:spLocks/>
          </p:cNvSpPr>
          <p:nvPr/>
        </p:nvSpPr>
        <p:spPr>
          <a:xfrm>
            <a:off x="7123800" y="1278835"/>
            <a:ext cx="4230000" cy="4898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a-DK" sz="1600" b="1" dirty="0">
                <a:solidFill>
                  <a:srgbClr val="6091C0"/>
                </a:solidFill>
                <a:latin typeface="Montserrat" panose="00000500000000000000" pitchFamily="2" charset="0"/>
              </a:rPr>
              <a:t>Boliga performance </a:t>
            </a:r>
            <a:br>
              <a:rPr lang="da-DK" sz="1600" b="1" dirty="0">
                <a:solidFill>
                  <a:srgbClr val="6091C0"/>
                </a:solidFill>
                <a:latin typeface="Montserrat" panose="00000500000000000000" pitchFamily="2" charset="0"/>
              </a:rPr>
            </a:br>
            <a:endParaRPr lang="da-DK" sz="1400" dirty="0">
              <a:solidFill>
                <a:srgbClr val="333333"/>
              </a:solidFill>
              <a:latin typeface="Montserrat" panose="000005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da-DK" sz="1400" dirty="0">
                <a:solidFill>
                  <a:srgbClr val="333333"/>
                </a:solidFill>
                <a:latin typeface="Montserrat" panose="00000500000000000000" pitchFamily="2" charset="0"/>
              </a:rPr>
              <a:t>Boliga.dk har ca. 2 mio. besøg om måneden og et stort køberkartotek med mange interesserede købere.</a:t>
            </a:r>
          </a:p>
          <a:p>
            <a:pPr>
              <a:lnSpc>
                <a:spcPct val="100000"/>
              </a:lnSpc>
            </a:pPr>
            <a:r>
              <a:rPr lang="da-DK" sz="1400" dirty="0">
                <a:solidFill>
                  <a:srgbClr val="333333"/>
                </a:solidFill>
                <a:latin typeface="Montserrat" panose="00000500000000000000" pitchFamily="2" charset="0"/>
              </a:rPr>
              <a:t>På forsiden af boliga.dk er der ca. 800.000 sidevisninger pr. md..  </a:t>
            </a:r>
          </a:p>
          <a:p>
            <a:pPr>
              <a:lnSpc>
                <a:spcPct val="100000"/>
              </a:lnSpc>
            </a:pPr>
            <a:r>
              <a:rPr lang="da-DK" sz="1400" dirty="0">
                <a:solidFill>
                  <a:srgbClr val="333333"/>
                </a:solidFill>
                <a:latin typeface="Montserrat" panose="00000500000000000000" pitchFamily="2" charset="0"/>
              </a:rPr>
              <a:t>På en boligsagsvisning på boliga.dk har der ca. 750.000 besøg pr. md.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98B8D9F-7E90-0E91-8AD5-77C4590CDE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4" r="33151"/>
          <a:stretch/>
        </p:blipFill>
        <p:spPr>
          <a:xfrm>
            <a:off x="-897105" y="0"/>
            <a:ext cx="2700811" cy="68580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EFAD061-F613-9DEC-F97B-1FE10EC3ECD6}"/>
              </a:ext>
            </a:extLst>
          </p:cNvPr>
          <p:cNvCxnSpPr/>
          <p:nvPr/>
        </p:nvCxnSpPr>
        <p:spPr>
          <a:xfrm>
            <a:off x="1803706" y="0"/>
            <a:ext cx="0" cy="6858000"/>
          </a:xfrm>
          <a:prstGeom prst="line">
            <a:avLst/>
          </a:prstGeom>
          <a:ln w="38100">
            <a:solidFill>
              <a:srgbClr val="6091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276C28E9-A93C-6E21-B11B-B01AFBA16510}"/>
              </a:ext>
            </a:extLst>
          </p:cNvPr>
          <p:cNvSpPr/>
          <p:nvPr/>
        </p:nvSpPr>
        <p:spPr>
          <a:xfrm>
            <a:off x="-897105" y="0"/>
            <a:ext cx="2700811" cy="6858000"/>
          </a:xfrm>
          <a:prstGeom prst="rect">
            <a:avLst/>
          </a:prstGeom>
          <a:solidFill>
            <a:srgbClr val="6091C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3785998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1044</TotalTime>
  <Words>1013</Words>
  <Application>Microsoft Office PowerPoint</Application>
  <PresentationFormat>Widescreen</PresentationFormat>
  <Paragraphs>114</Paragraphs>
  <Slides>13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Montserrat</vt:lpstr>
      <vt:lpstr>Wingdings</vt:lpstr>
      <vt:lpstr>Office Theme</vt:lpstr>
      <vt:lpstr>Boliga Marketingpakker</vt:lpstr>
      <vt:lpstr>Boliga Marketingpakker </vt:lpstr>
      <vt:lpstr>SoMe katalog: Salgsbudskaber </vt:lpstr>
      <vt:lpstr>SoMe katalog: DK-kort med CTR </vt:lpstr>
      <vt:lpstr>SoMe katalog (3 annonceeksempler) </vt:lpstr>
      <vt:lpstr>DBA: Salgsbudksaber</vt:lpstr>
      <vt:lpstr>DBA: Annonceeksempler </vt:lpstr>
      <vt:lpstr>DBA: Boligvisningside </vt:lpstr>
      <vt:lpstr>Boliga: Salgsmateriale</vt:lpstr>
      <vt:lpstr>Boliga: Forside</vt:lpstr>
      <vt:lpstr>Boliga Marketingpakker</vt:lpstr>
      <vt:lpstr>Boliga Marketingpakker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Boliga Marketingpakker</dc:title>
  <dc:creator>Nanna Calundan</dc:creator>
  <cp:lastModifiedBy>Nanna Calundan</cp:lastModifiedBy>
  <cp:revision>2</cp:revision>
  <dcterms:created xsi:type="dcterms:W3CDTF">2023-04-11T06:42:31Z</dcterms:created>
  <dcterms:modified xsi:type="dcterms:W3CDTF">2023-04-14T06:15:44Z</dcterms:modified>
</cp:coreProperties>
</file>